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348" r:id="rId2"/>
    <p:sldId id="349" r:id="rId3"/>
    <p:sldId id="407" r:id="rId4"/>
    <p:sldId id="455" r:id="rId5"/>
    <p:sldId id="456" r:id="rId6"/>
    <p:sldId id="480" r:id="rId7"/>
    <p:sldId id="481" r:id="rId8"/>
    <p:sldId id="482" r:id="rId9"/>
    <p:sldId id="457" r:id="rId10"/>
    <p:sldId id="483" r:id="rId11"/>
    <p:sldId id="486" r:id="rId12"/>
    <p:sldId id="484" r:id="rId13"/>
    <p:sldId id="489" r:id="rId14"/>
    <p:sldId id="487" r:id="rId15"/>
    <p:sldId id="488" r:id="rId16"/>
    <p:sldId id="491" r:id="rId17"/>
    <p:sldId id="490" r:id="rId18"/>
    <p:sldId id="492" r:id="rId19"/>
    <p:sldId id="493" r:id="rId20"/>
    <p:sldId id="494" r:id="rId21"/>
    <p:sldId id="495" r:id="rId22"/>
    <p:sldId id="499" r:id="rId23"/>
    <p:sldId id="497" r:id="rId24"/>
    <p:sldId id="500" r:id="rId25"/>
    <p:sldId id="501" r:id="rId26"/>
    <p:sldId id="502" r:id="rId27"/>
    <p:sldId id="503" r:id="rId28"/>
    <p:sldId id="504" r:id="rId29"/>
    <p:sldId id="506" r:id="rId30"/>
    <p:sldId id="505" r:id="rId31"/>
    <p:sldId id="507" r:id="rId32"/>
    <p:sldId id="508" r:id="rId33"/>
    <p:sldId id="510" r:id="rId34"/>
    <p:sldId id="509" r:id="rId35"/>
    <p:sldId id="511" r:id="rId36"/>
    <p:sldId id="512" r:id="rId37"/>
    <p:sldId id="513" r:id="rId38"/>
    <p:sldId id="516" r:id="rId39"/>
    <p:sldId id="514" r:id="rId40"/>
    <p:sldId id="515" r:id="rId41"/>
    <p:sldId id="517" r:id="rId42"/>
    <p:sldId id="518" r:id="rId43"/>
    <p:sldId id="519" r:id="rId44"/>
    <p:sldId id="520" r:id="rId45"/>
    <p:sldId id="521" r:id="rId46"/>
    <p:sldId id="522" r:id="rId47"/>
    <p:sldId id="523" r:id="rId48"/>
    <p:sldId id="525" r:id="rId49"/>
    <p:sldId id="524" r:id="rId50"/>
    <p:sldId id="526" r:id="rId51"/>
    <p:sldId id="531" r:id="rId52"/>
    <p:sldId id="527" r:id="rId53"/>
    <p:sldId id="528" r:id="rId54"/>
    <p:sldId id="529" r:id="rId55"/>
    <p:sldId id="530" r:id="rId56"/>
    <p:sldId id="532" r:id="rId57"/>
    <p:sldId id="534" r:id="rId58"/>
    <p:sldId id="535" r:id="rId59"/>
    <p:sldId id="536" r:id="rId60"/>
    <p:sldId id="533" r:id="rId61"/>
    <p:sldId id="537" r:id="rId62"/>
    <p:sldId id="538" r:id="rId63"/>
    <p:sldId id="539" r:id="rId64"/>
    <p:sldId id="540" r:id="rId65"/>
    <p:sldId id="541" r:id="rId66"/>
    <p:sldId id="542" r:id="rId67"/>
    <p:sldId id="411" r:id="rId68"/>
  </p:sldIdLst>
  <p:sldSz cx="12192000" cy="6858000"/>
  <p:notesSz cx="6997700" cy="9283700"/>
  <p:embeddedFontLst>
    <p:embeddedFont>
      <p:font typeface="본고딕 KR Regular" panose="020B0600000101010101" charset="-127"/>
      <p:regular r:id="rId71"/>
    </p:embeddedFont>
    <p:embeddedFont>
      <p:font typeface="Amaranth" panose="020B0600000101010101" charset="0"/>
      <p:regular r:id="rId72"/>
      <p:bold r:id="rId73"/>
      <p:boldItalic r:id="rId74"/>
    </p:embeddedFont>
    <p:embeddedFont>
      <p:font typeface="Britannic Bold" panose="020B0903060703020204" pitchFamily="34" charset="0"/>
      <p:regular r:id="rId75"/>
    </p:embeddedFont>
    <p:embeddedFont>
      <p:font typeface="Cambria Math" panose="02040503050406030204" pitchFamily="18" charset="0"/>
      <p:regular r:id="rId76"/>
    </p:embeddedFont>
    <p:embeddedFont>
      <p:font typeface="Consolas" panose="020B0609020204030204" pitchFamily="49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1B02652-1A27-4B4D-9DFC-ADE31D525129}">
          <p14:sldIdLst>
            <p14:sldId id="348"/>
            <p14:sldId id="349"/>
            <p14:sldId id="407"/>
            <p14:sldId id="455"/>
            <p14:sldId id="456"/>
            <p14:sldId id="480"/>
            <p14:sldId id="481"/>
            <p14:sldId id="482"/>
            <p14:sldId id="457"/>
            <p14:sldId id="483"/>
            <p14:sldId id="486"/>
            <p14:sldId id="484"/>
            <p14:sldId id="489"/>
            <p14:sldId id="487"/>
            <p14:sldId id="488"/>
            <p14:sldId id="491"/>
            <p14:sldId id="490"/>
            <p14:sldId id="492"/>
            <p14:sldId id="493"/>
            <p14:sldId id="494"/>
            <p14:sldId id="495"/>
            <p14:sldId id="499"/>
            <p14:sldId id="497"/>
            <p14:sldId id="500"/>
            <p14:sldId id="501"/>
            <p14:sldId id="502"/>
            <p14:sldId id="503"/>
            <p14:sldId id="504"/>
            <p14:sldId id="506"/>
            <p14:sldId id="505"/>
            <p14:sldId id="507"/>
            <p14:sldId id="508"/>
            <p14:sldId id="510"/>
            <p14:sldId id="509"/>
            <p14:sldId id="511"/>
            <p14:sldId id="512"/>
            <p14:sldId id="513"/>
            <p14:sldId id="516"/>
            <p14:sldId id="514"/>
            <p14:sldId id="515"/>
            <p14:sldId id="517"/>
            <p14:sldId id="518"/>
            <p14:sldId id="519"/>
            <p14:sldId id="520"/>
            <p14:sldId id="521"/>
            <p14:sldId id="522"/>
            <p14:sldId id="523"/>
            <p14:sldId id="525"/>
            <p14:sldId id="524"/>
            <p14:sldId id="526"/>
            <p14:sldId id="531"/>
            <p14:sldId id="527"/>
            <p14:sldId id="528"/>
            <p14:sldId id="529"/>
            <p14:sldId id="530"/>
            <p14:sldId id="532"/>
            <p14:sldId id="534"/>
            <p14:sldId id="535"/>
            <p14:sldId id="536"/>
            <p14:sldId id="533"/>
            <p14:sldId id="537"/>
            <p14:sldId id="538"/>
            <p14:sldId id="539"/>
            <p14:sldId id="540"/>
            <p14:sldId id="541"/>
            <p14:sldId id="542"/>
          </p14:sldIdLst>
        </p14:section>
        <p14:section name="제목 없는 구역" id="{717BEC74-ADAC-487D-B28C-C50206708876}">
          <p14:sldIdLst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손 수민" initials="손수" lastIdx="2" clrIdx="0">
    <p:extLst>
      <p:ext uri="{19B8F6BF-5375-455C-9EA6-DF929625EA0E}">
        <p15:presenceInfo xmlns:p15="http://schemas.microsoft.com/office/powerpoint/2012/main" userId="32ea3331712019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E2F1D9"/>
    <a:srgbClr val="DDB0FF"/>
    <a:srgbClr val="99E3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4685"/>
  </p:normalViewPr>
  <p:slideViewPr>
    <p:cSldViewPr snapToGrid="0">
      <p:cViewPr varScale="1">
        <p:scale>
          <a:sx n="85" d="100"/>
          <a:sy n="85" d="100"/>
        </p:scale>
        <p:origin x="3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font" Target="fonts/font5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9T19:21:56.356" idx="1">
    <p:pos x="10" y="10"/>
    <p:text>BGP 뭔지 제대로 파보는거 필요</p:text>
    <p:extLst>
      <p:ext uri="{C676402C-5697-4E1C-873F-D02D1690AC5C}">
        <p15:threadingInfo xmlns:p15="http://schemas.microsoft.com/office/powerpoint/2012/main" timeZoneBias="-540"/>
      </p:ext>
    </p:extLst>
  </p:cm>
  <p:cm authorId="1" dt="2022-02-19T19:22:12.077" idx="2">
    <p:pos x="106" y="10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2/19/2022</a:t>
            </a:fld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2022-02-19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/>
                  </a:solidFill>
                </a:rPr>
                <a:t>Hacker’s In </a:t>
              </a:r>
              <a:r>
                <a:rPr lang="en-US" altLang="ko-KR" err="1">
                  <a:solidFill>
                    <a:schemeClr val="tx1"/>
                  </a:solidFill>
                </a:rPr>
                <a:t>inTrusion</a:t>
              </a:r>
              <a:endParaRPr lang="en-US" altLang="ko-KR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96A95D5-2BB0-49F8-A211-55144E570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Chapter 4:</a:t>
            </a:r>
            <a:r>
              <a:rPr lang="ko-KR" altLang="en-US" dirty="0"/>
              <a:t> </a:t>
            </a:r>
            <a:r>
              <a:rPr lang="en-US" altLang="ko-KR" dirty="0"/>
              <a:t>Network Layer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2D69DC5-F396-4F9A-BAF3-B7D44479F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altLang="ko-KR" dirty="0"/>
              <a:t>Freshman Seminar</a:t>
            </a:r>
          </a:p>
          <a:p>
            <a:r>
              <a:rPr lang="en-US" altLang="ko-KR" dirty="0"/>
              <a:t>2022.02.18</a:t>
            </a:r>
          </a:p>
          <a:p>
            <a:r>
              <a:rPr lang="en-US" altLang="ko-KR" dirty="0"/>
              <a:t>Sumin Sohn</a:t>
            </a:r>
          </a:p>
        </p:txBody>
      </p:sp>
    </p:spTree>
    <p:extLst>
      <p:ext uri="{BB962C8B-B14F-4D97-AF65-F5344CB8AC3E}">
        <p14:creationId xmlns:p14="http://schemas.microsoft.com/office/powerpoint/2010/main" val="618900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C43B0-DEDE-4470-9011-C86D83469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Virtual-Circuit Networks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A771A4-1BAD-418D-AE6B-D0AB911A2C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Virtual-Circuit consists of</a:t>
            </a:r>
          </a:p>
          <a:p>
            <a:pPr lvl="1"/>
            <a:r>
              <a:rPr lang="en-US" altLang="ko-KR" dirty="0"/>
              <a:t>A path between the source and destination</a:t>
            </a:r>
          </a:p>
          <a:p>
            <a:pPr lvl="1"/>
            <a:r>
              <a:rPr lang="en-US" altLang="ko-KR" dirty="0"/>
              <a:t>VC numbers for each link along the path</a:t>
            </a:r>
          </a:p>
          <a:p>
            <a:pPr lvl="1"/>
            <a:r>
              <a:rPr lang="en-US" altLang="ko-KR" dirty="0"/>
              <a:t>Entries in the forwarding table in each router along the path</a:t>
            </a:r>
          </a:p>
          <a:p>
            <a:r>
              <a:rPr lang="en-US" altLang="ko-KR" dirty="0"/>
              <a:t> When a new VC is established across a router</a:t>
            </a:r>
          </a:p>
          <a:p>
            <a:pPr lvl="1"/>
            <a:r>
              <a:rPr lang="en-US" altLang="ko-KR" dirty="0"/>
              <a:t>Entry is added to the forwarding table</a:t>
            </a:r>
          </a:p>
          <a:p>
            <a:pPr lvl="1"/>
            <a:r>
              <a:rPr lang="en-US" altLang="ko-KR" dirty="0"/>
              <a:t>Replacing the number from link to link</a:t>
            </a:r>
          </a:p>
          <a:p>
            <a:r>
              <a:rPr lang="en-US" altLang="ko-KR" dirty="0"/>
              <a:t> The network’s routers must maintain connection state information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504D662-7485-4B61-8F1D-5BD002246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0113" y="4341601"/>
            <a:ext cx="4168501" cy="1425063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EAB199-DD79-4FF1-8C74-D3764784B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113" y="2286000"/>
            <a:ext cx="3700053" cy="158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01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1DB60-B4EE-49EC-83DF-E15E9B87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Identifiable Phases in a Virtual Circuit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0CB88-49BB-40EC-A6E3-4B8D93A4F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VC setup</a:t>
            </a:r>
          </a:p>
          <a:p>
            <a:pPr lvl="1"/>
            <a:r>
              <a:rPr lang="en-US" altLang="ko-KR" dirty="0"/>
              <a:t>The network layer determines the path and VC number between sender and receiver</a:t>
            </a:r>
          </a:p>
          <a:p>
            <a:pPr lvl="1"/>
            <a:r>
              <a:rPr lang="en-US" altLang="ko-KR" dirty="0"/>
              <a:t>Network layer adds an entry in the forwarding table in each router along the path</a:t>
            </a:r>
          </a:p>
          <a:p>
            <a:r>
              <a:rPr lang="en-US" altLang="ko-KR" dirty="0"/>
              <a:t>Data transfer</a:t>
            </a:r>
          </a:p>
          <a:p>
            <a:pPr lvl="1"/>
            <a:r>
              <a:rPr lang="en-US" altLang="ko-KR" dirty="0"/>
              <a:t>Packets begin to flow along the VC</a:t>
            </a:r>
          </a:p>
          <a:p>
            <a:r>
              <a:rPr lang="en-US" altLang="ko-KR" dirty="0"/>
              <a:t>VC teardown</a:t>
            </a:r>
          </a:p>
          <a:p>
            <a:pPr lvl="1"/>
            <a:r>
              <a:rPr lang="en-US" altLang="ko-KR" dirty="0"/>
              <a:t>Terminate the VC</a:t>
            </a:r>
          </a:p>
          <a:p>
            <a:r>
              <a:rPr lang="en-US" altLang="ko-KR" dirty="0"/>
              <a:t>A VC network layer is fully aware of each router along the path</a:t>
            </a:r>
          </a:p>
        </p:txBody>
      </p:sp>
    </p:spTree>
    <p:extLst>
      <p:ext uri="{BB962C8B-B14F-4D97-AF65-F5344CB8AC3E}">
        <p14:creationId xmlns:p14="http://schemas.microsoft.com/office/powerpoint/2010/main" val="2306926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40ADE-84CE-4A19-A2E7-6C06E4610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Datagram</a:t>
            </a:r>
            <a:r>
              <a:rPr lang="ko-KR" altLang="en-US" dirty="0"/>
              <a:t> </a:t>
            </a:r>
            <a:r>
              <a:rPr lang="en-US" altLang="ko-KR" dirty="0"/>
              <a:t>Networks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377C20-5E97-4E3F-AF57-CD0C26EBF1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Datagram network stamps the packet with the address of destination end system </a:t>
            </a:r>
          </a:p>
          <a:p>
            <a:r>
              <a:rPr lang="en-US" altLang="ko-KR" dirty="0"/>
              <a:t>Only Address is used to determine corresponding link interface</a:t>
            </a:r>
          </a:p>
          <a:p>
            <a:r>
              <a:rPr lang="en-US" altLang="ko-KR" dirty="0"/>
              <a:t>Routing algorithms update forwarding table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527D796-4106-4EE4-A337-E03BB39D26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1857" y="2752165"/>
            <a:ext cx="4771943" cy="2848921"/>
          </a:xfrm>
        </p:spPr>
      </p:pic>
    </p:spTree>
    <p:extLst>
      <p:ext uri="{BB962C8B-B14F-4D97-AF65-F5344CB8AC3E}">
        <p14:creationId xmlns:p14="http://schemas.microsoft.com/office/powerpoint/2010/main" val="468139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0AC430F-5CFB-45D2-943D-ECF1F39DA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Longest Prefix Matching Rule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03C5BF1-F1E6-4A16-B199-011DD87057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It is possible for a destination address to match more than one entry</a:t>
            </a:r>
          </a:p>
          <a:p>
            <a:r>
              <a:rPr lang="en-US" altLang="ko-KR" dirty="0"/>
              <a:t>It finds the longest matching entry in the table </a:t>
            </a:r>
          </a:p>
          <a:p>
            <a:pPr lvl="1"/>
            <a:r>
              <a:rPr lang="en-US" altLang="ko-KR" dirty="0"/>
              <a:t>E.g., If certain address match the second entry and third entry it matches to the longer entry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87CAE71-DFE9-4977-B789-2414C668D8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4551" y="3350304"/>
            <a:ext cx="4785671" cy="1325563"/>
          </a:xfrm>
        </p:spPr>
      </p:pic>
    </p:spTree>
    <p:extLst>
      <p:ext uri="{BB962C8B-B14F-4D97-AF65-F5344CB8AC3E}">
        <p14:creationId xmlns:p14="http://schemas.microsoft.com/office/powerpoint/2010/main" val="1664972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Inside a Router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4213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06038F1-FD45-4BD0-B53D-ED0AD38A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Router Components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07A7986-46D2-4506-AF59-B2D42C86A2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Input ports</a:t>
            </a:r>
          </a:p>
          <a:p>
            <a:pPr lvl="1"/>
            <a:r>
              <a:rPr lang="en-US" altLang="ko-KR" dirty="0"/>
              <a:t>Performs the physical layer function</a:t>
            </a:r>
          </a:p>
          <a:p>
            <a:pPr lvl="1"/>
            <a:r>
              <a:rPr lang="en-US" altLang="ko-KR" dirty="0"/>
              <a:t>Performs the link layer function</a:t>
            </a:r>
          </a:p>
          <a:p>
            <a:pPr lvl="1"/>
            <a:r>
              <a:rPr lang="en-US" altLang="ko-KR" dirty="0"/>
              <a:t>Performs the look up function</a:t>
            </a:r>
          </a:p>
          <a:p>
            <a:r>
              <a:rPr lang="en-US" altLang="ko-KR" dirty="0"/>
              <a:t>Switching fabric</a:t>
            </a:r>
          </a:p>
          <a:p>
            <a:pPr lvl="1"/>
            <a:r>
              <a:rPr lang="en-US" altLang="ko-KR" dirty="0"/>
              <a:t>Interconnects between input ports and output ports</a:t>
            </a:r>
          </a:p>
          <a:p>
            <a:r>
              <a:rPr lang="en-US" altLang="ko-KR" dirty="0"/>
              <a:t>Output ports</a:t>
            </a:r>
          </a:p>
          <a:p>
            <a:r>
              <a:rPr lang="en-US" altLang="ko-KR" dirty="0"/>
              <a:t>Routing processor</a:t>
            </a:r>
          </a:p>
          <a:p>
            <a:pPr lvl="1"/>
            <a:r>
              <a:rPr lang="en-US" altLang="ko-KR" dirty="0"/>
              <a:t>Executes routing protocols</a:t>
            </a:r>
          </a:p>
          <a:p>
            <a:pPr lvl="1"/>
            <a:r>
              <a:rPr lang="en-US" altLang="ko-KR" dirty="0"/>
              <a:t>Maintains connection state information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7001BC8-7A84-42B4-980E-65F2F754D3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2393576"/>
            <a:ext cx="5967223" cy="3117706"/>
          </a:xfrm>
        </p:spPr>
      </p:pic>
    </p:spTree>
    <p:extLst>
      <p:ext uri="{BB962C8B-B14F-4D97-AF65-F5344CB8AC3E}">
        <p14:creationId xmlns:p14="http://schemas.microsoft.com/office/powerpoint/2010/main" val="207179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C80E9-4FBA-4187-9BBB-F5EA3849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Router Plane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9FFB6E-5E09-4307-AB8E-E1A11CC47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It is implemented on the hardware</a:t>
            </a:r>
          </a:p>
          <a:p>
            <a:pPr lvl="1"/>
            <a:r>
              <a:rPr lang="en-US" altLang="ko-KR" dirty="0"/>
              <a:t>Forwarding hardware can be implemented using a router vendor’s own hardware designs</a:t>
            </a:r>
          </a:p>
          <a:p>
            <a:r>
              <a:rPr lang="en-US" altLang="ko-KR" dirty="0"/>
              <a:t>The reason for hardware</a:t>
            </a:r>
          </a:p>
          <a:p>
            <a:pPr lvl="1"/>
            <a:r>
              <a:rPr lang="en-US" altLang="ko-KR" dirty="0"/>
              <a:t>Datagram-processing pipeline is far too fast for software implementation</a:t>
            </a:r>
          </a:p>
          <a:p>
            <a:r>
              <a:rPr lang="en-US" altLang="ko-KR" dirty="0"/>
              <a:t>Router control plane functions are implemented in software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9476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67CC8F3-EDDD-4ED6-8C06-D55053F5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 Processing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91559D8-D8CF-4C32-ABF0-0359FB1C91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Line termination function</a:t>
            </a:r>
          </a:p>
          <a:p>
            <a:pPr lvl="1"/>
            <a:r>
              <a:rPr lang="en-US" altLang="ko-KR" dirty="0"/>
              <a:t>Implementing physical layer</a:t>
            </a:r>
          </a:p>
          <a:p>
            <a:r>
              <a:rPr lang="en-US" altLang="ko-KR" dirty="0"/>
              <a:t>Data link processing</a:t>
            </a:r>
          </a:p>
          <a:p>
            <a:pPr lvl="1"/>
            <a:r>
              <a:rPr lang="en-US" altLang="ko-KR" dirty="0"/>
              <a:t>Implementing link layer</a:t>
            </a:r>
          </a:p>
          <a:p>
            <a:r>
              <a:rPr lang="en-US" altLang="ko-KR" dirty="0"/>
              <a:t>Lookup</a:t>
            </a:r>
          </a:p>
          <a:p>
            <a:pPr lvl="1"/>
            <a:r>
              <a:rPr lang="en-US" altLang="ko-KR" dirty="0"/>
              <a:t>Router uses the forwarding table to find appropriate output port</a:t>
            </a:r>
          </a:p>
          <a:p>
            <a:pPr lvl="1"/>
            <a:r>
              <a:rPr lang="en-US" altLang="ko-KR" dirty="0"/>
              <a:t>The reason why hardware implementation is needed</a:t>
            </a:r>
          </a:p>
          <a:p>
            <a:r>
              <a:rPr lang="en-US" altLang="ko-KR" dirty="0"/>
              <a:t>Match desirable action abstraction is not only used on router</a:t>
            </a:r>
          </a:p>
          <a:p>
            <a:pPr lvl="1"/>
            <a:r>
              <a:rPr lang="en-US" altLang="ko-KR" dirty="0"/>
              <a:t>Prevalent in network devices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3341E5F7-3F71-458F-B486-8516F3DA64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3281082"/>
            <a:ext cx="5912705" cy="1560237"/>
          </a:xfrm>
        </p:spPr>
      </p:pic>
    </p:spTree>
    <p:extLst>
      <p:ext uri="{BB962C8B-B14F-4D97-AF65-F5344CB8AC3E}">
        <p14:creationId xmlns:p14="http://schemas.microsoft.com/office/powerpoint/2010/main" val="731992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D7D6C44-45C7-4FA9-88D8-791E8D56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Switching via Memory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FED7BD9-4020-4C4F-AE9D-DF3E194BA6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Switching between input and output ports is done under the control of routing processor</a:t>
            </a:r>
          </a:p>
          <a:p>
            <a:r>
              <a:rPr lang="en-US" altLang="ko-KR" dirty="0"/>
              <a:t>Input port with an arriving packet signaled interrupt</a:t>
            </a:r>
          </a:p>
          <a:p>
            <a:r>
              <a:rPr lang="en-US" altLang="ko-KR" dirty="0"/>
              <a:t>The packet is copied into memory</a:t>
            </a:r>
          </a:p>
          <a:p>
            <a:r>
              <a:rPr lang="en-US" altLang="ko-KR" dirty="0"/>
              <a:t>Processor look up appropriate output port</a:t>
            </a:r>
          </a:p>
          <a:p>
            <a:r>
              <a:rPr lang="en-US" altLang="ko-KR" dirty="0"/>
              <a:t>Processor copies the packet to the output port’s buffers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BEA56E1-D970-41C5-981A-F81337E3C3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41812"/>
            <a:ext cx="5658754" cy="2427049"/>
          </a:xfrm>
        </p:spPr>
      </p:pic>
    </p:spTree>
    <p:extLst>
      <p:ext uri="{BB962C8B-B14F-4D97-AF65-F5344CB8AC3E}">
        <p14:creationId xmlns:p14="http://schemas.microsoft.com/office/powerpoint/2010/main" val="1259123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7A965-7063-44F3-B957-456F5FCF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Switching via Bus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BCD269-D82B-45B5-A3E2-7C15EC6C7D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Input port directly transfers to output ports via bus without intervention of routing processor</a:t>
            </a:r>
          </a:p>
          <a:p>
            <a:r>
              <a:rPr lang="en-US" altLang="ko-KR" dirty="0"/>
              <a:t>Switch label is used to match</a:t>
            </a:r>
          </a:p>
          <a:p>
            <a:pPr lvl="1"/>
            <a:r>
              <a:rPr lang="en-US" altLang="ko-KR" dirty="0"/>
              <a:t>Removed at the output port</a:t>
            </a:r>
          </a:p>
          <a:p>
            <a:r>
              <a:rPr lang="en-US" altLang="ko-KR" dirty="0"/>
              <a:t>Similar to rotary</a:t>
            </a:r>
          </a:p>
          <a:p>
            <a:pPr lvl="1"/>
            <a:r>
              <a:rPr lang="en-US" altLang="ko-KR" dirty="0"/>
              <a:t>Operate in small local area</a:t>
            </a:r>
          </a:p>
          <a:p>
            <a:r>
              <a:rPr lang="en-US" altLang="ko-KR" dirty="0"/>
              <a:t>Switching speed is limited by bus speed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736058E-762E-4224-960B-24297FF6EE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34281"/>
            <a:ext cx="5181600" cy="2646763"/>
          </a:xfrm>
        </p:spPr>
      </p:pic>
    </p:spTree>
    <p:extLst>
      <p:ext uri="{BB962C8B-B14F-4D97-AF65-F5344CB8AC3E}">
        <p14:creationId xmlns:p14="http://schemas.microsoft.com/office/powerpoint/2010/main" val="2756249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84EF1-95BC-4C35-9661-1E2E094F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C06717-F737-4B9A-95EE-DC808A22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4.1 Introduction </a:t>
            </a:r>
          </a:p>
          <a:p>
            <a:r>
              <a:rPr lang="en-US" altLang="ko-KR" dirty="0"/>
              <a:t>4.2 Virtual Circuit and Datagram Networks </a:t>
            </a:r>
          </a:p>
          <a:p>
            <a:r>
              <a:rPr lang="en-US" altLang="ko-KR" dirty="0"/>
              <a:t>4.3 Inside a Router</a:t>
            </a:r>
          </a:p>
          <a:p>
            <a:r>
              <a:rPr lang="en-US" altLang="ko-KR" dirty="0"/>
              <a:t>4.4 The Internet Protocol</a:t>
            </a:r>
          </a:p>
          <a:p>
            <a:r>
              <a:rPr lang="en-US" altLang="ko-KR" dirty="0"/>
              <a:t>4.5 Routing Algorithms</a:t>
            </a:r>
          </a:p>
          <a:p>
            <a:r>
              <a:rPr lang="en-US" altLang="ko-KR" dirty="0"/>
              <a:t>4.6 Routing in the Internet</a:t>
            </a:r>
          </a:p>
          <a:p>
            <a:r>
              <a:rPr lang="en-US" altLang="ko-KR" dirty="0"/>
              <a:t>4.7 Broadcast and Multicast Routing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8835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008A-275D-4B28-AE2F-F88F014F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Switching via an Interconnection 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4F57A4A0-6526-4074-B2A7-536C4E4128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Overcoming the bandwidth of single bus</a:t>
                </a:r>
              </a:p>
              <a:p>
                <a:r>
                  <a:rPr lang="en-US" altLang="ko-KR" dirty="0"/>
                  <a:t>Crossbar switch is an interconnection network </a:t>
                </a:r>
              </a:p>
              <a:p>
                <a:pPr lvl="1"/>
                <a:r>
                  <a:rPr lang="en-US" altLang="ko-KR" dirty="0"/>
                  <a:t>Connects between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 input ports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 output ports</a:t>
                </a:r>
              </a:p>
              <a:p>
                <a:r>
                  <a:rPr lang="en-US" altLang="ko-KR" dirty="0"/>
                  <a:t>Capable of forwarding multiple packets in parallel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4F57A4A0-6526-4074-B2A7-536C4E412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4F8F909-C961-40D7-8765-019B2FA29C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54790" y="1825625"/>
            <a:ext cx="4216420" cy="4664075"/>
          </a:xfrm>
        </p:spPr>
      </p:pic>
    </p:spTree>
    <p:extLst>
      <p:ext uri="{BB962C8B-B14F-4D97-AF65-F5344CB8AC3E}">
        <p14:creationId xmlns:p14="http://schemas.microsoft.com/office/powerpoint/2010/main" val="3399305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18ACCE1-7C78-4381-8BB6-DF7D109CD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Output Processing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3015B1-75E2-4340-82DF-825455207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Take packets that have been stored in the output port’s memory</a:t>
            </a:r>
          </a:p>
          <a:p>
            <a:r>
              <a:rPr lang="en-US" altLang="ko-KR" dirty="0"/>
              <a:t>Transmit packets over the output link</a:t>
            </a:r>
          </a:p>
          <a:p>
            <a:r>
              <a:rPr lang="en-US" altLang="ko-KR" dirty="0"/>
              <a:t>Must select and de-queue packets</a:t>
            </a:r>
          </a:p>
          <a:p>
            <a:pPr lvl="1"/>
            <a:r>
              <a:rPr lang="en-US" altLang="ko-KR" dirty="0"/>
              <a:t>Perform link-layer and physical layer functions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420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8F9936-0419-4E13-823A-8B2CE8C0B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Reason of Queueing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E4B0D0-A8DD-4DAB-84A8-B8A7B1186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If the processing speed over input port and over output port is not same</a:t>
            </a:r>
          </a:p>
          <a:p>
            <a:pPr lvl="1"/>
            <a:r>
              <a:rPr lang="en-US" altLang="ko-KR" dirty="0"/>
              <a:t>E.g., if switching fabric transfer is much faster than the input/output port speed</a:t>
            </a:r>
          </a:p>
          <a:p>
            <a:r>
              <a:rPr lang="en-US" altLang="ko-KR" dirty="0"/>
              <a:t>Packet loss is occurred if queued memory is no longer available</a:t>
            </a:r>
          </a:p>
          <a:p>
            <a:r>
              <a:rPr lang="en-US" altLang="ko-KR" dirty="0"/>
              <a:t>Output port Queueing</a:t>
            </a:r>
          </a:p>
          <a:p>
            <a:pPr lvl="1"/>
            <a:r>
              <a:rPr lang="en-US" altLang="ko-KR" dirty="0"/>
              <a:t>Packet scheduler chose one packet among queued packets</a:t>
            </a:r>
          </a:p>
          <a:p>
            <a:pPr lvl="1"/>
            <a:r>
              <a:rPr lang="en-US" altLang="ko-KR" dirty="0"/>
              <a:t>Packet scheduling has a crucial role in providing quality-of-service</a:t>
            </a:r>
          </a:p>
          <a:p>
            <a:pPr lvl="1"/>
            <a:r>
              <a:rPr lang="en-US" altLang="ko-KR" dirty="0"/>
              <a:t>Random Early Detection algorithm is used for dropping/marking packets</a:t>
            </a:r>
          </a:p>
          <a:p>
            <a:pPr lvl="2"/>
            <a:r>
              <a:rPr lang="en-US" altLang="ko-KR" dirty="0"/>
              <a:t>Drop – getting rid of packet from the queue</a:t>
            </a:r>
          </a:p>
          <a:p>
            <a:pPr lvl="2"/>
            <a:r>
              <a:rPr lang="en-US" altLang="ko-KR" dirty="0"/>
              <a:t>Mark – mark the header of the certain packet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6422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F69E1-0A00-46B8-9BEF-BBB51282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Head of Line 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0406EC-3C8C-4962-ADB5-95DEDDBAA8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Switching fabric can transfer only one packet to a given output port at a time</a:t>
            </a:r>
          </a:p>
          <a:p>
            <a:r>
              <a:rPr lang="en-US" altLang="ko-KR" dirty="0"/>
              <a:t>The second packet in the third input port memory need to wait </a:t>
            </a:r>
          </a:p>
          <a:p>
            <a:pPr lvl="1"/>
            <a:r>
              <a:rPr lang="en-US" altLang="ko-KR" dirty="0"/>
              <a:t>Waiting for the first packet to be processed</a:t>
            </a:r>
          </a:p>
          <a:p>
            <a:pPr lvl="1"/>
            <a:r>
              <a:rPr lang="en-US" altLang="ko-KR" dirty="0"/>
              <a:t>Not ideal situation since second packet’s destination is different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50F6B13-D105-41B6-90E2-5708F891E5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5429" y="1645407"/>
            <a:ext cx="4814242" cy="4844294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5E7958E-1E1F-4747-B4B5-385851185389}"/>
              </a:ext>
            </a:extLst>
          </p:cNvPr>
          <p:cNvSpPr/>
          <p:nvPr/>
        </p:nvSpPr>
        <p:spPr>
          <a:xfrm>
            <a:off x="7960658" y="3182471"/>
            <a:ext cx="519952" cy="3465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054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The Internet Protocol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6727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347CD69-9190-4BAD-921D-00CFF724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Components of Network Layer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FDF3869-C940-4AD2-9EEB-0789DEB1CB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IP protocol</a:t>
            </a:r>
          </a:p>
          <a:p>
            <a:pPr lvl="1"/>
            <a:r>
              <a:rPr lang="en-US" altLang="ko-KR" dirty="0"/>
              <a:t>The topic of this section</a:t>
            </a:r>
          </a:p>
          <a:p>
            <a:r>
              <a:rPr lang="en-US" altLang="ko-KR" dirty="0"/>
              <a:t>Routing component</a:t>
            </a:r>
          </a:p>
          <a:p>
            <a:pPr lvl="1"/>
            <a:r>
              <a:rPr lang="en-US" altLang="ko-KR" dirty="0"/>
              <a:t>Determine the path from the source and destination</a:t>
            </a:r>
          </a:p>
          <a:p>
            <a:r>
              <a:rPr lang="en-US" altLang="ko-KR" dirty="0"/>
              <a:t>Facility to report errors and respond to requests for certain network layer information</a:t>
            </a:r>
          </a:p>
          <a:p>
            <a:pPr lvl="1"/>
            <a:r>
              <a:rPr lang="en-US" altLang="ko-KR" dirty="0"/>
              <a:t>ICMP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21C8F6D-5A98-446D-B5CE-E12ABBD0A1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13845"/>
            <a:ext cx="5181600" cy="3687634"/>
          </a:xfrm>
        </p:spPr>
      </p:pic>
    </p:spTree>
    <p:extLst>
      <p:ext uri="{BB962C8B-B14F-4D97-AF65-F5344CB8AC3E}">
        <p14:creationId xmlns:p14="http://schemas.microsoft.com/office/powerpoint/2010/main" val="3636217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DA912-35C8-4D48-AB65-6E5B1D268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IPv4 Datagram Format #1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895AB3-AB7B-476C-B451-66C26E8317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Version number</a:t>
            </a:r>
          </a:p>
          <a:p>
            <a:pPr lvl="1"/>
            <a:r>
              <a:rPr lang="en-US" altLang="ko-KR" dirty="0"/>
              <a:t>4bits specifying IP protocol version</a:t>
            </a:r>
          </a:p>
          <a:p>
            <a:r>
              <a:rPr lang="en-US" altLang="ko-KR" dirty="0"/>
              <a:t>Header length</a:t>
            </a:r>
          </a:p>
          <a:p>
            <a:pPr lvl="1"/>
            <a:r>
              <a:rPr lang="en-US" altLang="ko-KR" dirty="0"/>
              <a:t>Determine where the data locates</a:t>
            </a:r>
          </a:p>
          <a:p>
            <a:r>
              <a:rPr lang="en-US" altLang="ko-KR" dirty="0"/>
              <a:t>Type of service</a:t>
            </a:r>
          </a:p>
          <a:p>
            <a:pPr lvl="1"/>
            <a:r>
              <a:rPr lang="en-US" altLang="ko-KR" dirty="0"/>
              <a:t>Allow different types of datagrams</a:t>
            </a:r>
          </a:p>
          <a:p>
            <a:pPr lvl="1"/>
            <a:r>
              <a:rPr lang="en-US" altLang="ko-KR" dirty="0"/>
              <a:t>Distinguish real-time from non-real-time</a:t>
            </a:r>
          </a:p>
          <a:p>
            <a:r>
              <a:rPr lang="en-US" altLang="ko-KR" dirty="0"/>
              <a:t>Datagram length</a:t>
            </a:r>
          </a:p>
          <a:p>
            <a:pPr lvl="1"/>
            <a:r>
              <a:rPr lang="en-US" altLang="ko-KR" dirty="0"/>
              <a:t>Total length of datagram</a:t>
            </a:r>
          </a:p>
          <a:p>
            <a:r>
              <a:rPr lang="en-US" altLang="ko-KR" dirty="0"/>
              <a:t>Identifier, Flags, Fragmentation offset</a:t>
            </a:r>
          </a:p>
          <a:p>
            <a:pPr lvl="1"/>
            <a:r>
              <a:rPr lang="en-US" altLang="ko-KR" dirty="0"/>
              <a:t>Used for IP fragmentation – v6 don’t use it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1F7FA3A-A3EE-4470-8D4B-8BC5B98491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43954"/>
            <a:ext cx="5392446" cy="4068346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3D087FD-A8E6-4518-8D71-864A5E03CBCF}"/>
              </a:ext>
            </a:extLst>
          </p:cNvPr>
          <p:cNvSpPr/>
          <p:nvPr/>
        </p:nvSpPr>
        <p:spPr>
          <a:xfrm>
            <a:off x="6858000" y="2698376"/>
            <a:ext cx="4563035" cy="8157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49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2CB3F-BADF-44B2-9663-BA9FF9E6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IPv4 Datagram Format #2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FED80F-CA7B-44B2-AD98-FABEE3F010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Time to live</a:t>
            </a:r>
          </a:p>
          <a:p>
            <a:pPr lvl="1"/>
            <a:r>
              <a:rPr lang="en-US" altLang="ko-KR" dirty="0"/>
              <a:t>Ensure datagrams do not circulate forever</a:t>
            </a:r>
          </a:p>
          <a:p>
            <a:r>
              <a:rPr lang="en-US" altLang="ko-KR" dirty="0"/>
              <a:t>Protocol</a:t>
            </a:r>
          </a:p>
          <a:p>
            <a:pPr lvl="1"/>
            <a:r>
              <a:rPr lang="en-US" altLang="ko-KR" dirty="0"/>
              <a:t>Used only on a destination</a:t>
            </a:r>
          </a:p>
          <a:p>
            <a:pPr lvl="1"/>
            <a:r>
              <a:rPr lang="en-US" altLang="ko-KR" dirty="0"/>
              <a:t> Binds network layer and transport layer</a:t>
            </a:r>
          </a:p>
          <a:p>
            <a:r>
              <a:rPr lang="en-US" altLang="ko-KR" dirty="0"/>
              <a:t>Header checksum</a:t>
            </a:r>
          </a:p>
          <a:p>
            <a:pPr lvl="1"/>
            <a:r>
              <a:rPr lang="en-US" altLang="ko-KR" dirty="0"/>
              <a:t>Detecting bit errors</a:t>
            </a:r>
          </a:p>
          <a:p>
            <a:r>
              <a:rPr lang="en-US" altLang="ko-KR" dirty="0"/>
              <a:t>IP address</a:t>
            </a:r>
          </a:p>
          <a:p>
            <a:r>
              <a:rPr lang="en-US" altLang="ko-KR" dirty="0"/>
              <a:t>Options</a:t>
            </a:r>
          </a:p>
          <a:p>
            <a:pPr lvl="1"/>
            <a:r>
              <a:rPr lang="en-US" altLang="ko-KR" dirty="0"/>
              <a:t>IP header to be extended deleted on V6</a:t>
            </a:r>
          </a:p>
          <a:p>
            <a:r>
              <a:rPr lang="en-US" altLang="ko-KR" dirty="0"/>
              <a:t>Data</a:t>
            </a:r>
          </a:p>
        </p:txBody>
      </p:sp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298663F4-E6AD-4CB8-8A0B-DDFCB4AF10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03026"/>
            <a:ext cx="5181600" cy="3909273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CA5E8A8-E707-4C78-9EE7-6048E1C41BD5}"/>
              </a:ext>
            </a:extLst>
          </p:cNvPr>
          <p:cNvSpPr/>
          <p:nvPr/>
        </p:nvSpPr>
        <p:spPr>
          <a:xfrm>
            <a:off x="6849035" y="3639671"/>
            <a:ext cx="4365812" cy="1972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856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C1ECC29-B184-4B11-BF50-D82C18488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IP Datagram Fragmentation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6B2E2FC-3EAB-4C80-ABF0-6CF3D94B28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Maximum Transmission Unit</a:t>
            </a:r>
          </a:p>
          <a:p>
            <a:pPr lvl="1"/>
            <a:r>
              <a:rPr lang="en-US" altLang="ko-KR" dirty="0"/>
              <a:t>Maximum amount of data that a link-layer can carry</a:t>
            </a:r>
          </a:p>
          <a:p>
            <a:r>
              <a:rPr lang="en-US" altLang="ko-KR" dirty="0"/>
              <a:t>Different MTU</a:t>
            </a:r>
          </a:p>
          <a:p>
            <a:pPr lvl="1"/>
            <a:r>
              <a:rPr lang="en-US" altLang="ko-KR" dirty="0"/>
              <a:t>Fragmentation Occurs</a:t>
            </a:r>
          </a:p>
          <a:p>
            <a:r>
              <a:rPr lang="en-US" altLang="ko-KR" dirty="0"/>
              <a:t>Some fields are used for uniting fragments</a:t>
            </a:r>
          </a:p>
          <a:p>
            <a:r>
              <a:rPr lang="en-US" altLang="ko-KR" dirty="0"/>
              <a:t>Fragmented datagram reassembly in the end system on IPv4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ABB2117-B650-4C91-9347-1A5A5A408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927412"/>
            <a:ext cx="5428683" cy="4266321"/>
          </a:xfrm>
        </p:spPr>
      </p:pic>
    </p:spTree>
    <p:extLst>
      <p:ext uri="{BB962C8B-B14F-4D97-AF65-F5344CB8AC3E}">
        <p14:creationId xmlns:p14="http://schemas.microsoft.com/office/powerpoint/2010/main" val="3453438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D305B8-8D54-4906-858A-F84AA72C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of Fragmentation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7D9F40-035B-48C2-82FD-16E1872ED3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Bytes indicates size of data</a:t>
            </a:r>
          </a:p>
          <a:p>
            <a:r>
              <a:rPr lang="en-US" altLang="ko-KR" dirty="0"/>
              <a:t>Original datagram is stamped with ID 777</a:t>
            </a:r>
          </a:p>
          <a:p>
            <a:r>
              <a:rPr lang="en-US" altLang="ko-KR" dirty="0"/>
              <a:t>Offset indicates beginning point</a:t>
            </a:r>
          </a:p>
          <a:p>
            <a:r>
              <a:rPr lang="en-US" altLang="ko-KR" dirty="0"/>
              <a:t>Flag indicates whether the fragment is final fragment or not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C503C19-1B7C-4B97-AD46-A236023905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61129"/>
            <a:ext cx="5956682" cy="2471478"/>
          </a:xfrm>
        </p:spPr>
      </p:pic>
    </p:spTree>
    <p:extLst>
      <p:ext uri="{BB962C8B-B14F-4D97-AF65-F5344CB8AC3E}">
        <p14:creationId xmlns:p14="http://schemas.microsoft.com/office/powerpoint/2010/main" val="1324844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Introduction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907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8CB4A-58FB-4540-80E1-61752D83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IPv4 Addressing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79BD9FE-4257-481E-82F4-4A29355950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Interface</a:t>
                </a:r>
              </a:p>
              <a:p>
                <a:pPr lvl="1"/>
                <a:r>
                  <a:rPr lang="en-US" altLang="ko-KR" dirty="0"/>
                  <a:t>The boundary between the router and any one of links</a:t>
                </a:r>
              </a:p>
              <a:p>
                <a:r>
                  <a:rPr lang="en-US" altLang="ko-KR" dirty="0"/>
                  <a:t>IP address is associated with an interface</a:t>
                </a:r>
              </a:p>
              <a:p>
                <a:r>
                  <a:rPr lang="en-US" altLang="ko-KR" dirty="0"/>
                  <a:t>IP address is 32bits long</a:t>
                </a:r>
              </a:p>
              <a:p>
                <a:pPr lvl="1"/>
                <a:r>
                  <a:rPr lang="en-US" altLang="ko-KR" dirty="0"/>
                  <a:t>E.g.,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11000001 00100000 11011000 00001001</m:t>
                    </m:r>
                  </m:oMath>
                </a14:m>
                <a:r>
                  <a:rPr lang="en-US" altLang="ko-KR" dirty="0"/>
                  <a:t>=&gt;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193.32.216.9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79BD9FE-4257-481E-82F4-4A29355950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3046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26CFA-F6FF-4DAE-BD64-A3067BEE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Subnet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C149B-1C8B-4815-864B-8F06CED157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Subnet</a:t>
            </a:r>
          </a:p>
          <a:p>
            <a:pPr lvl="1"/>
            <a:r>
              <a:rPr lang="en-US" altLang="ko-KR" dirty="0"/>
              <a:t>The network interconnecting interfaces of hosts and router</a:t>
            </a:r>
          </a:p>
          <a:p>
            <a:r>
              <a:rPr lang="en-US" altLang="ko-KR" dirty="0"/>
              <a:t>Subnet mask</a:t>
            </a:r>
          </a:p>
          <a:p>
            <a:pPr lvl="1"/>
            <a:r>
              <a:rPr lang="en-US" altLang="ko-KR" dirty="0"/>
              <a:t>IP address assigned to subnet</a:t>
            </a:r>
          </a:p>
          <a:p>
            <a:pPr lvl="1"/>
            <a:r>
              <a:rPr lang="en-US" altLang="ko-KR" dirty="0"/>
              <a:t>E.g., all hosts within the 223.1.1.0/23 </a:t>
            </a:r>
          </a:p>
          <a:p>
            <a:pPr lvl="1"/>
            <a:r>
              <a:rPr lang="en-US" altLang="ko-KR" dirty="0"/>
              <a:t>Share leftmost 24bits of address</a:t>
            </a:r>
          </a:p>
          <a:p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895304A-2568-48BC-AC9D-8A852769EA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918448"/>
            <a:ext cx="5498825" cy="4234164"/>
          </a:xfrm>
        </p:spPr>
      </p:pic>
    </p:spTree>
    <p:extLst>
      <p:ext uri="{BB962C8B-B14F-4D97-AF65-F5344CB8AC3E}">
        <p14:creationId xmlns:p14="http://schemas.microsoft.com/office/powerpoint/2010/main" val="2439692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6A6F4-C22A-4381-A29B-64A6E3BE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Classless </a:t>
            </a:r>
            <a:r>
              <a:rPr lang="en-US" altLang="ko-KR" dirty="0" err="1"/>
              <a:t>InterDomain</a:t>
            </a:r>
            <a:r>
              <a:rPr lang="en-US" altLang="ko-KR" dirty="0"/>
              <a:t> Routing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F59F47D4-3161-449C-9CD4-CB3DCD70DD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Separate IP address into two parts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 – MSB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 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Router only consider leftmost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bits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32−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bits are for sorting out hosts within same subnet</a:t>
                </a:r>
              </a:p>
              <a:p>
                <a:r>
                  <a:rPr lang="en-US" altLang="ko-KR" dirty="0"/>
                  <a:t>Before applying CIDR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bits are limited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8,16,24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For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US" altLang="ko-KR" dirty="0"/>
                  <a:t> bits too big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</m:oMath>
                </a14:m>
                <a:r>
                  <a:rPr lang="en-US" altLang="ko-KR" dirty="0"/>
                  <a:t>, For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=24</m:t>
                    </m:r>
                  </m:oMath>
                </a14:m>
                <a:r>
                  <a:rPr lang="en-US" altLang="ko-KR" dirty="0"/>
                  <a:t> bits to small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Broadcast address 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255.255.255.255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Sent to all hosts within same subnet</a:t>
                </a: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F59F47D4-3161-449C-9CD4-CB3DCD70DD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722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9B3B3-B01D-4024-B683-217B2982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Obtaining a Block of Addresses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D57E7-F748-44F9-9DE8-CB7C10F12B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Organization can get IP address block from ISP</a:t>
            </a:r>
          </a:p>
          <a:p>
            <a:r>
              <a:rPr lang="en-US" altLang="ko-KR" dirty="0"/>
              <a:t>ISP can get IP address block from ICANN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1DC1382-BB7A-49CB-8037-E123E9BEFC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3155576"/>
            <a:ext cx="5614449" cy="1860719"/>
          </a:xfrm>
        </p:spPr>
      </p:pic>
    </p:spTree>
    <p:extLst>
      <p:ext uri="{BB962C8B-B14F-4D97-AF65-F5344CB8AC3E}">
        <p14:creationId xmlns:p14="http://schemas.microsoft.com/office/powerpoint/2010/main" val="1956685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44473-D77A-4757-8360-C8B4B64D7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Host Configuration Protocol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5921E7-40FF-405E-A5CC-1DFF651EA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Dynamically allocating IP addresses to host</a:t>
            </a:r>
          </a:p>
          <a:p>
            <a:pPr lvl="1"/>
            <a:r>
              <a:rPr lang="en-US" altLang="ko-KR" dirty="0"/>
              <a:t>Also, allowing a host additional information(address of local DNS server…)</a:t>
            </a:r>
          </a:p>
          <a:p>
            <a:pPr lvl="1"/>
            <a:r>
              <a:rPr lang="en-US" altLang="ko-KR" dirty="0"/>
              <a:t>DHCP server allocates IP address to host within a certain set of addresses</a:t>
            </a:r>
          </a:p>
          <a:p>
            <a:r>
              <a:rPr lang="en-US" altLang="ko-KR" dirty="0"/>
              <a:t>Plug and play protocol</a:t>
            </a:r>
          </a:p>
          <a:p>
            <a:pPr lvl="1"/>
            <a:r>
              <a:rPr lang="en-US" altLang="ko-KR" dirty="0"/>
              <a:t>Automate the procedure of connecting host into a network</a:t>
            </a:r>
          </a:p>
          <a:p>
            <a:r>
              <a:rPr lang="en-US" altLang="ko-KR" dirty="0"/>
              <a:t>Client server protocol</a:t>
            </a:r>
          </a:p>
          <a:p>
            <a:pPr lvl="1"/>
            <a:r>
              <a:rPr lang="en-US" altLang="ko-KR" dirty="0"/>
              <a:t>Newly arriving host obtain network configuration information including IP address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334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BE413-6FB8-48E6-A785-F17E3C1B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Four Steps of DHCP #1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08B2515-A43E-41F8-AB58-A67E15FFEA3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ko-KR" dirty="0"/>
                  <a:t>DHCP discovery</a:t>
                </a:r>
              </a:p>
              <a:p>
                <a:pPr lvl="1"/>
                <a:r>
                  <a:rPr lang="en-US" altLang="ko-KR" dirty="0"/>
                  <a:t>Port number 67 UDP packet</a:t>
                </a:r>
              </a:p>
              <a:p>
                <a:pPr lvl="1"/>
                <a:r>
                  <a:rPr lang="en-US" altLang="ko-KR" dirty="0"/>
                  <a:t>Client make datagram including DHCP discover message</a:t>
                </a:r>
              </a:p>
              <a:p>
                <a:pPr lvl="1"/>
                <a:r>
                  <a:rPr lang="en-US" altLang="ko-KR" dirty="0"/>
                  <a:t>Source IP address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0.0.0.0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Client doesn’t even know his address</a:t>
                </a:r>
              </a:p>
              <a:p>
                <a:pPr lvl="1"/>
                <a:r>
                  <a:rPr lang="en-US" altLang="ko-KR" dirty="0"/>
                  <a:t>Destination address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255.255.255.255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Broadcasts to all nodes attached to the subnet </a:t>
                </a:r>
              </a:p>
              <a:p>
                <a:r>
                  <a:rPr lang="en-US" altLang="ko-KR" dirty="0"/>
                  <a:t>DHCP offer</a:t>
                </a:r>
              </a:p>
              <a:p>
                <a:pPr lvl="1"/>
                <a:r>
                  <a:rPr lang="en-US" altLang="ko-KR" dirty="0"/>
                  <a:t>DHCP server receiving discover message responds</a:t>
                </a:r>
              </a:p>
              <a:p>
                <a:pPr lvl="1"/>
                <a:r>
                  <a:rPr lang="en-US" altLang="ko-KR" dirty="0"/>
                  <a:t>Broadcasts to all nodes</a:t>
                </a:r>
              </a:p>
              <a:p>
                <a:pPr lvl="1"/>
                <a:r>
                  <a:rPr lang="en-US" altLang="ko-KR" dirty="0"/>
                  <a:t>Including IP address life time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08B2515-A43E-41F8-AB58-A67E15FFE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41" t="-261" b="-14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B1F550B-3A1F-481B-B373-2DC07A659A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28796" y="668533"/>
            <a:ext cx="5077722" cy="5821167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A93814C-EE96-499B-A220-C63E2AA6CF0C}"/>
              </a:ext>
            </a:extLst>
          </p:cNvPr>
          <p:cNvSpPr/>
          <p:nvPr/>
        </p:nvSpPr>
        <p:spPr>
          <a:xfrm>
            <a:off x="8086165" y="1757082"/>
            <a:ext cx="3074894" cy="1846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52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25DD0-4FDA-49E2-9CE7-2B4702362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Four Steps of DHCP #2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BDAB8-54E0-4637-B081-90ADAE044F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DHCP request</a:t>
            </a:r>
          </a:p>
          <a:p>
            <a:pPr lvl="1"/>
            <a:r>
              <a:rPr lang="en-US" altLang="ko-KR" dirty="0"/>
              <a:t>Chose from one or more server offers</a:t>
            </a:r>
          </a:p>
          <a:p>
            <a:pPr lvl="2"/>
            <a:r>
              <a:rPr lang="en-US" altLang="ko-KR" dirty="0"/>
              <a:t>Can exist more than one DHCP server</a:t>
            </a:r>
          </a:p>
          <a:p>
            <a:pPr lvl="1"/>
            <a:r>
              <a:rPr lang="en-US" altLang="ko-KR" dirty="0"/>
              <a:t>Respond by echoing back</a:t>
            </a:r>
          </a:p>
          <a:p>
            <a:r>
              <a:rPr lang="en-US" altLang="ko-KR" dirty="0"/>
              <a:t>DHCP ACK</a:t>
            </a:r>
          </a:p>
          <a:p>
            <a:pPr lvl="1"/>
            <a:r>
              <a:rPr lang="en-US" altLang="ko-KR" dirty="0"/>
              <a:t>Server responds to the DHCP request message</a:t>
            </a:r>
          </a:p>
        </p:txBody>
      </p:sp>
      <p:pic>
        <p:nvPicPr>
          <p:cNvPr id="6" name="내용 개체 틀 6">
            <a:extLst>
              <a:ext uri="{FF2B5EF4-FFF2-40B4-BE49-F238E27FC236}">
                <a16:creationId xmlns:a16="http://schemas.microsoft.com/office/drawing/2014/main" id="{32DFB52A-5772-44FA-B8C2-C2D519E076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8796" y="658257"/>
            <a:ext cx="5086686" cy="5831443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D328C87-97E6-4287-B163-F1204288DC98}"/>
              </a:ext>
            </a:extLst>
          </p:cNvPr>
          <p:cNvSpPr/>
          <p:nvPr/>
        </p:nvSpPr>
        <p:spPr>
          <a:xfrm>
            <a:off x="8077200" y="3234296"/>
            <a:ext cx="3074894" cy="2252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23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16AB8-FB57-494E-B7D5-CDFD9D147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Address Translation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5DA95181-7AEB-43CD-8A30-FA55399998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10.0.0.0/8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for private network</a:t>
                </a:r>
              </a:p>
              <a:p>
                <a:r>
                  <a:rPr lang="en-US" altLang="ko-KR" dirty="0"/>
                  <a:t>Router changes LAN address to WAN address</a:t>
                </a:r>
              </a:p>
              <a:p>
                <a:r>
                  <a:rPr lang="en-US" altLang="ko-KR" dirty="0"/>
                  <a:t>Router delegates sending packet beyond the interface instead of hosts</a:t>
                </a:r>
              </a:p>
              <a:p>
                <a:r>
                  <a:rPr lang="en-US" altLang="ko-KR" dirty="0"/>
                  <a:t>NAT translation table is used to distinguish internal hosts</a:t>
                </a:r>
              </a:p>
              <a:p>
                <a:pPr lvl="1"/>
                <a:r>
                  <a:rPr lang="en-US" altLang="ko-KR" dirty="0"/>
                  <a:t>Different hosts -&gt; Different port numbers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5DA95181-7AEB-43CD-8A30-FA55399998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r="-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9AC14E8-8688-4213-BAC9-D10A72239B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29436"/>
            <a:ext cx="5618574" cy="3207034"/>
          </a:xfrm>
        </p:spPr>
      </p:pic>
    </p:spTree>
    <p:extLst>
      <p:ext uri="{BB962C8B-B14F-4D97-AF65-F5344CB8AC3E}">
        <p14:creationId xmlns:p14="http://schemas.microsoft.com/office/powerpoint/2010/main" val="1964703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C790986-4EE7-4714-8612-22B2BF4F7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UPnP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93A6A2-4574-4127-A5D3-616D6870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Universal Plug and Play is provided to NAT</a:t>
            </a:r>
          </a:p>
          <a:p>
            <a:r>
              <a:rPr lang="en-US" altLang="ko-KR" dirty="0"/>
              <a:t>A protocol allowing a host to discover and configure nearby NAT</a:t>
            </a:r>
          </a:p>
          <a:p>
            <a:r>
              <a:rPr lang="en-US" altLang="ko-KR" dirty="0"/>
              <a:t>UPnP allows a host to map private IP address and port number to public IP address and port number</a:t>
            </a:r>
          </a:p>
          <a:p>
            <a:pPr lvl="1"/>
            <a:r>
              <a:rPr lang="en-US" altLang="ko-KR" dirty="0"/>
              <a:t>Nodes from the outside can initiate connection with public IP address and port number</a:t>
            </a:r>
          </a:p>
          <a:p>
            <a:r>
              <a:rPr lang="en-US" altLang="ko-KR" dirty="0"/>
              <a:t>Allows external hosts to initiate communication sessions to </a:t>
            </a:r>
            <a:r>
              <a:rPr lang="en-US" altLang="ko-KR" dirty="0" err="1"/>
              <a:t>NATed</a:t>
            </a:r>
            <a:r>
              <a:rPr lang="en-US" altLang="ko-KR" dirty="0"/>
              <a:t> hosts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409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070EC17-B06A-474B-B465-7D728A625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ICMP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A460E6-4C48-4A17-8587-7E96E144BA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Used for error reporting</a:t>
            </a:r>
          </a:p>
          <a:p>
            <a:r>
              <a:rPr lang="en-US" altLang="ko-KR" dirty="0"/>
              <a:t>ICMP messages are carried inside IP datagrams</a:t>
            </a:r>
          </a:p>
          <a:p>
            <a:pPr lvl="1"/>
            <a:r>
              <a:rPr lang="en-US" altLang="ko-KR" dirty="0"/>
              <a:t>Multiplexing and demultiplexing</a:t>
            </a:r>
          </a:p>
          <a:p>
            <a:endParaRPr lang="en-US" altLang="ko-KR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7624A1F7-23FB-4247-A5C5-C5D3969E32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757082"/>
            <a:ext cx="5486219" cy="4548602"/>
          </a:xfrm>
        </p:spPr>
      </p:pic>
    </p:spTree>
    <p:extLst>
      <p:ext uri="{BB962C8B-B14F-4D97-AF65-F5344CB8AC3E}">
        <p14:creationId xmlns:p14="http://schemas.microsoft.com/office/powerpoint/2010/main" val="2381809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515A08-60FA-4BE1-A1A0-B1BFE4ED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Forwarding and Routing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D574450-0906-4306-985A-3C457A02EA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Forwarding</a:t>
            </a:r>
          </a:p>
          <a:p>
            <a:pPr lvl="1"/>
            <a:r>
              <a:rPr lang="en-US" altLang="ko-KR" dirty="0"/>
              <a:t>Router transfer a packet from an input link interface to the appropriate output link interface</a:t>
            </a:r>
          </a:p>
          <a:p>
            <a:r>
              <a:rPr lang="en-US" altLang="ko-KR" dirty="0"/>
              <a:t>Routing</a:t>
            </a:r>
          </a:p>
          <a:p>
            <a:pPr lvl="1"/>
            <a:r>
              <a:rPr lang="en-US" altLang="ko-KR" dirty="0"/>
              <a:t>Determining end-to-end paths from source to destination</a:t>
            </a:r>
          </a:p>
          <a:p>
            <a:r>
              <a:rPr lang="en-US" altLang="ko-KR" dirty="0"/>
              <a:t>Forwarding Table</a:t>
            </a:r>
          </a:p>
          <a:p>
            <a:pPr lvl="1"/>
            <a:r>
              <a:rPr lang="en-US" altLang="ko-KR" dirty="0"/>
              <a:t>Router forwards a packet by examining the value of header</a:t>
            </a:r>
          </a:p>
          <a:p>
            <a:r>
              <a:rPr lang="en-US" altLang="ko-KR" dirty="0"/>
              <a:t>Link-layer Switch</a:t>
            </a:r>
          </a:p>
          <a:p>
            <a:pPr lvl="1"/>
            <a:r>
              <a:rPr lang="en-US" altLang="ko-KR" dirty="0"/>
              <a:t>Some router forward the packet based on values in the link-layer frame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295BAB7-63FE-4939-921A-C9FBF45E99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0898" y="1438207"/>
            <a:ext cx="5181599" cy="5051494"/>
          </a:xfrm>
        </p:spPr>
      </p:pic>
    </p:spTree>
    <p:extLst>
      <p:ext uri="{BB962C8B-B14F-4D97-AF65-F5344CB8AC3E}">
        <p14:creationId xmlns:p14="http://schemas.microsoft.com/office/powerpoint/2010/main" val="4122780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B3F25-2E82-4B06-B36E-901F22FA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IPv6 Datagram Format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047E76-9D56-4C15-BBE1-F0E8835B59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411463" lvl="1" indent="0">
              <a:buNone/>
            </a:pPr>
            <a:endParaRPr lang="en-US" altLang="ko-KR" dirty="0"/>
          </a:p>
          <a:p>
            <a:r>
              <a:rPr lang="en-US" altLang="ko-KR" sz="2200" dirty="0"/>
              <a:t>The difference from IPv4</a:t>
            </a:r>
          </a:p>
          <a:p>
            <a:pPr lvl="1"/>
            <a:r>
              <a:rPr lang="en-US" altLang="ko-KR" sz="1900" dirty="0"/>
              <a:t>Extended address 32bit -&gt; 128bit</a:t>
            </a:r>
          </a:p>
          <a:p>
            <a:pPr lvl="1"/>
            <a:r>
              <a:rPr lang="en-US" altLang="ko-KR" sz="1900" dirty="0"/>
              <a:t>40byte fixed length header</a:t>
            </a:r>
          </a:p>
          <a:p>
            <a:pPr lvl="1"/>
            <a:r>
              <a:rPr lang="en-US" altLang="ko-KR" sz="1900" dirty="0"/>
              <a:t>Flow labeling and priority</a:t>
            </a:r>
          </a:p>
          <a:p>
            <a:r>
              <a:rPr lang="en-US" altLang="ko-KR" sz="2200" dirty="0"/>
              <a:t>Traffic class</a:t>
            </a:r>
          </a:p>
          <a:p>
            <a:pPr lvl="1"/>
            <a:r>
              <a:rPr lang="en-US" altLang="ko-KR" sz="1900" dirty="0"/>
              <a:t>Similar to TOS in IPv4</a:t>
            </a:r>
          </a:p>
          <a:p>
            <a:r>
              <a:rPr lang="en-US" altLang="ko-KR" sz="2200" dirty="0"/>
              <a:t>Payload length</a:t>
            </a:r>
          </a:p>
          <a:p>
            <a:pPr lvl="1"/>
            <a:r>
              <a:rPr lang="en-US" altLang="ko-KR" sz="1900" dirty="0"/>
              <a:t>Length of data</a:t>
            </a:r>
          </a:p>
          <a:p>
            <a:r>
              <a:rPr lang="en-US" altLang="ko-KR" sz="2200" dirty="0"/>
              <a:t>Hop limit</a:t>
            </a:r>
          </a:p>
          <a:p>
            <a:pPr lvl="1"/>
            <a:r>
              <a:rPr lang="en-US" altLang="ko-KR" sz="1900" dirty="0"/>
              <a:t>Decreases one by each router</a:t>
            </a:r>
          </a:p>
          <a:p>
            <a:r>
              <a:rPr lang="en-US" altLang="ko-KR" sz="2200" dirty="0"/>
              <a:t>Next </a:t>
            </a:r>
            <a:r>
              <a:rPr lang="en-US" altLang="ko-KR" sz="2200" dirty="0" err="1"/>
              <a:t>hdr</a:t>
            </a:r>
            <a:endParaRPr lang="en-US" altLang="ko-KR" sz="2200" dirty="0"/>
          </a:p>
          <a:p>
            <a:pPr lvl="1"/>
            <a:r>
              <a:rPr lang="en-US" altLang="ko-KR" sz="1900" dirty="0"/>
              <a:t>Upper layer protocol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F267AFE-720C-4BBC-8303-654D9A7618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86000"/>
            <a:ext cx="5682062" cy="3440310"/>
          </a:xfrm>
        </p:spPr>
      </p:pic>
    </p:spTree>
    <p:extLst>
      <p:ext uri="{BB962C8B-B14F-4D97-AF65-F5344CB8AC3E}">
        <p14:creationId xmlns:p14="http://schemas.microsoft.com/office/powerpoint/2010/main" val="3450386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5E185A3-D41F-427D-BFE8-964D478E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Deleted IPv4 Fields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D7850E-BEB4-4B75-89D0-721D2DAC8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Fragmentation/Reassembly</a:t>
            </a:r>
          </a:p>
          <a:p>
            <a:pPr lvl="1"/>
            <a:r>
              <a:rPr lang="en-US" altLang="ko-KR" dirty="0"/>
              <a:t>IPv6 only allow fragmentation/reassembly on end systems</a:t>
            </a:r>
          </a:p>
          <a:p>
            <a:r>
              <a:rPr lang="en-US" altLang="ko-KR" dirty="0"/>
              <a:t>Header checksum</a:t>
            </a:r>
          </a:p>
          <a:p>
            <a:pPr lvl="1"/>
            <a:r>
              <a:rPr lang="en-US" altLang="ko-KR" dirty="0"/>
              <a:t>Does not need check-summing since transport layer and link layer did it</a:t>
            </a:r>
          </a:p>
          <a:p>
            <a:r>
              <a:rPr lang="en-US" altLang="ko-KR" dirty="0"/>
              <a:t>Options</a:t>
            </a:r>
          </a:p>
          <a:p>
            <a:pPr lvl="1"/>
            <a:r>
              <a:rPr lang="en-US" altLang="ko-KR" dirty="0"/>
              <a:t>Options field is extracted to next header pointed from next </a:t>
            </a:r>
            <a:r>
              <a:rPr lang="en-US" altLang="ko-KR" dirty="0" err="1"/>
              <a:t>hdr</a:t>
            </a:r>
            <a:r>
              <a:rPr lang="en-US" altLang="ko-KR" dirty="0"/>
              <a:t> field</a:t>
            </a:r>
          </a:p>
          <a:p>
            <a:pPr lvl="1"/>
            <a:r>
              <a:rPr lang="en-US" altLang="ko-KR" dirty="0"/>
              <a:t>Fixed 40 bytes header possible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327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6841E-5273-4956-9D42-D65E4ED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Transitioning from IPv4 to IPv6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4DF5BE-BC89-46B7-BB43-D36D573231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Flag day</a:t>
            </a:r>
          </a:p>
          <a:p>
            <a:pPr lvl="1"/>
            <a:r>
              <a:rPr lang="en-US" altLang="ko-KR" dirty="0"/>
              <a:t>Turning off all internet devices and upgrade</a:t>
            </a:r>
          </a:p>
          <a:p>
            <a:r>
              <a:rPr lang="en-US" altLang="ko-KR" dirty="0"/>
              <a:t>Dual-stack approach</a:t>
            </a:r>
          </a:p>
          <a:p>
            <a:pPr lvl="1"/>
            <a:r>
              <a:rPr lang="en-US" altLang="ko-KR" dirty="0"/>
              <a:t>IPv6/IPv4 node can handle both protocols</a:t>
            </a:r>
          </a:p>
          <a:p>
            <a:pPr lvl="1"/>
            <a:r>
              <a:rPr lang="en-US" altLang="ko-KR" dirty="0"/>
              <a:t>Some fields are dropped if router along the path only handle IPv4 (IPv6 datagram is sent)</a:t>
            </a:r>
          </a:p>
          <a:p>
            <a:r>
              <a:rPr lang="en-US" altLang="ko-KR" dirty="0"/>
              <a:t>Tunneling</a:t>
            </a:r>
          </a:p>
          <a:p>
            <a:pPr lvl="1"/>
            <a:r>
              <a:rPr lang="en-US" altLang="ko-KR" dirty="0"/>
              <a:t>IPv6 datagram is treated as data for IPv4 node</a:t>
            </a:r>
          </a:p>
          <a:p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A99B52F-74B2-4FE5-8BBC-224778FFC8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79356"/>
            <a:ext cx="5181600" cy="4356612"/>
          </a:xfrm>
        </p:spPr>
      </p:pic>
    </p:spTree>
    <p:extLst>
      <p:ext uri="{BB962C8B-B14F-4D97-AF65-F5344CB8AC3E}">
        <p14:creationId xmlns:p14="http://schemas.microsoft.com/office/powerpoint/2010/main" val="498804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19639-0313-4BFE-A4F3-19DFFE02B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IPsec’s Transport Mode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D2DA7E7-318C-4C74-988C-09E6E42CC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Transport layer sends segment to IPsec layer</a:t>
            </a:r>
          </a:p>
          <a:p>
            <a:r>
              <a:rPr lang="en-US" altLang="ko-KR" dirty="0"/>
              <a:t>IPsec encrypts segment append security fields</a:t>
            </a:r>
          </a:p>
          <a:p>
            <a:r>
              <a:rPr lang="en-US" altLang="ko-KR" dirty="0"/>
              <a:t>Encapsulate resulting payload into IP datagram</a:t>
            </a:r>
          </a:p>
          <a:p>
            <a:r>
              <a:rPr lang="en-US" altLang="ko-KR" dirty="0"/>
              <a:t>Services provided by IPsec</a:t>
            </a:r>
          </a:p>
          <a:p>
            <a:pPr lvl="1"/>
            <a:r>
              <a:rPr lang="en-US" altLang="ko-KR" dirty="0"/>
              <a:t>Cryptographic agreement</a:t>
            </a:r>
          </a:p>
          <a:p>
            <a:pPr lvl="1"/>
            <a:r>
              <a:rPr lang="en-US" altLang="ko-KR" dirty="0"/>
              <a:t>Encryption of IP datagram payloads</a:t>
            </a:r>
          </a:p>
          <a:p>
            <a:pPr lvl="1"/>
            <a:r>
              <a:rPr lang="en-US" altLang="ko-KR" dirty="0"/>
              <a:t>Data integrity</a:t>
            </a:r>
          </a:p>
          <a:p>
            <a:pPr lvl="1"/>
            <a:r>
              <a:rPr lang="en-US" altLang="ko-KR" dirty="0"/>
              <a:t>Origin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219154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Routing Algorithms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8862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19639-0313-4BFE-A4F3-19DFFE02B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 of Routing Algorithms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1D2DA7E7-318C-4C74-988C-09E6E42CC9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Default router</a:t>
                </a:r>
              </a:p>
              <a:p>
                <a:pPr lvl="1"/>
                <a:r>
                  <a:rPr lang="en-US" altLang="ko-KR" dirty="0"/>
                  <a:t>The router attached to host</a:t>
                </a:r>
              </a:p>
              <a:p>
                <a:r>
                  <a:rPr lang="en-US" altLang="ko-KR" dirty="0"/>
                  <a:t>Destination router</a:t>
                </a:r>
              </a:p>
              <a:p>
                <a:pPr lvl="1"/>
                <a:r>
                  <a:rPr lang="en-US" altLang="ko-KR" dirty="0"/>
                  <a:t>The router attached to destination</a:t>
                </a:r>
              </a:p>
              <a:p>
                <a:r>
                  <a:rPr lang="en-US" altLang="ko-KR" dirty="0"/>
                  <a:t>Graph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 number of nodes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ko-KR" dirty="0"/>
                  <a:t> collection of edges</a:t>
                </a:r>
              </a:p>
              <a:p>
                <a:pPr lvl="1"/>
                <a:r>
                  <a:rPr lang="en-US" altLang="ko-KR" dirty="0"/>
                  <a:t>Need to find shortest path from source to destination</a:t>
                </a:r>
              </a:p>
              <a:p>
                <a:pPr lvl="1"/>
                <a:r>
                  <a:rPr lang="en-US" altLang="ko-KR" dirty="0"/>
                  <a:t>Cost on edge is used for shortest path (cost represents physical length)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/>
                  <a:t> are neighbor if connected</a:t>
                </a:r>
              </a:p>
              <a:p>
                <a:pPr lvl="1"/>
                <a:r>
                  <a:rPr lang="en-US" altLang="ko-KR" dirty="0"/>
                  <a:t>Undirected graph</a:t>
                </a:r>
              </a:p>
              <a:p>
                <a:pPr lvl="2"/>
                <a:r>
                  <a:rPr lang="en-US" altLang="ko-KR" dirty="0"/>
                  <a:t>Cost between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/>
                  <a:t> and cost between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 are same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1D2DA7E7-318C-4C74-988C-09E6E42CC9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543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45E86-9F88-46A8-BDAC-E3570FD6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Classification of Routing Algorithms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22DBA-FA74-4952-9B21-C4D2DAF68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global routing algorithm</a:t>
            </a:r>
          </a:p>
          <a:p>
            <a:pPr lvl="1"/>
            <a:r>
              <a:rPr lang="en-US" altLang="ko-KR" dirty="0"/>
              <a:t>Computes least cost path using complete knowledge about network</a:t>
            </a:r>
          </a:p>
          <a:p>
            <a:pPr lvl="1"/>
            <a:r>
              <a:rPr lang="en-US" altLang="ko-KR" dirty="0"/>
              <a:t>Link-state algorithm</a:t>
            </a:r>
          </a:p>
          <a:p>
            <a:r>
              <a:rPr lang="en-US" altLang="ko-KR" dirty="0"/>
              <a:t>A decentralized routing algorithm</a:t>
            </a:r>
          </a:p>
          <a:p>
            <a:pPr lvl="1"/>
            <a:r>
              <a:rPr lang="en-US" altLang="ko-KR" dirty="0"/>
              <a:t>Calculate least cost path with iteration using non-complete knowledge about network</a:t>
            </a:r>
          </a:p>
          <a:p>
            <a:pPr lvl="1"/>
            <a:r>
              <a:rPr lang="en-US" altLang="ko-KR" dirty="0"/>
              <a:t>Distance-vector algorithm</a:t>
            </a:r>
          </a:p>
          <a:p>
            <a:r>
              <a:rPr lang="en-US" altLang="ko-KR" dirty="0"/>
              <a:t>Static/Dynamic routing algorithms</a:t>
            </a:r>
          </a:p>
          <a:p>
            <a:pPr lvl="1"/>
            <a:r>
              <a:rPr lang="en-US" altLang="ko-KR" dirty="0"/>
              <a:t>The speed of path change</a:t>
            </a:r>
          </a:p>
          <a:p>
            <a:r>
              <a:rPr lang="en-US" altLang="ko-KR" dirty="0"/>
              <a:t>Load-sensitive/insensitive algorithms</a:t>
            </a:r>
          </a:p>
          <a:p>
            <a:pPr lvl="1"/>
            <a:r>
              <a:rPr lang="en-US" altLang="ko-KR" dirty="0"/>
              <a:t>Highly depend on link-cost or not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786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6234F-A1EC-4654-8474-B12279F5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Link-State Routing Algorithm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603D21-FEDE-48E1-9C2A-DD0B83B880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Broadcasting link-state packet is needed </a:t>
                </a:r>
              </a:p>
              <a:p>
                <a:pPr lvl="1"/>
                <a:r>
                  <a:rPr lang="en-US" altLang="ko-KR" dirty="0"/>
                  <a:t>Each nodes computes path on this information</a:t>
                </a:r>
              </a:p>
              <a:p>
                <a:r>
                  <a:rPr lang="en-US" altLang="ko-KR" dirty="0"/>
                  <a:t>Dijkstra’s algorithm is used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– cost of least cost path from source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– neighbor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along the path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- subset of nodes</a:t>
                </a:r>
              </a:p>
              <a:p>
                <a:r>
                  <a:rPr lang="en-US" altLang="ko-KR" dirty="0"/>
                  <a:t>Adding a least cost edge on each loop</a:t>
                </a:r>
              </a:p>
              <a:p>
                <a:r>
                  <a:rPr lang="en-US" altLang="ko-KR" dirty="0"/>
                  <a:t>Calculates all possible path on the graph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603D21-FEDE-48E1-9C2A-DD0B83B88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r="-1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F4730A3-4BDE-45A2-8EC0-449A8BB297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94265"/>
            <a:ext cx="5661212" cy="3435723"/>
          </a:xfrm>
        </p:spPr>
      </p:pic>
    </p:spTree>
    <p:extLst>
      <p:ext uri="{BB962C8B-B14F-4D97-AF65-F5344CB8AC3E}">
        <p14:creationId xmlns:p14="http://schemas.microsoft.com/office/powerpoint/2010/main" val="8701238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BFCD8-1A93-4C22-BD23-3199E8EE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Oscillations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3CB691-F66D-4280-B696-6155F86DF2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First applying LS algorithm determines clock wise sending is least cost</a:t>
            </a:r>
          </a:p>
          <a:p>
            <a:pPr lvl="1"/>
            <a:r>
              <a:rPr lang="en-US" altLang="ko-KR" dirty="0"/>
              <a:t>Adding load into link</a:t>
            </a:r>
          </a:p>
          <a:p>
            <a:r>
              <a:rPr lang="en-US" altLang="ko-KR" dirty="0"/>
              <a:t>After load is added LS algorithm determines counter clock wise is least cost</a:t>
            </a:r>
          </a:p>
          <a:p>
            <a:r>
              <a:rPr lang="en-US" altLang="ko-KR" dirty="0"/>
              <a:t>To prevent oscillations</a:t>
            </a:r>
          </a:p>
          <a:p>
            <a:pPr lvl="1"/>
            <a:r>
              <a:rPr lang="en-US" altLang="ko-KR" dirty="0"/>
              <a:t>Randomize the time algorithm applies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921EEDF-64F1-4FDE-AFD2-8997091965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6345" y="1273693"/>
            <a:ext cx="5181599" cy="5216007"/>
          </a:xfrm>
        </p:spPr>
      </p:pic>
    </p:spTree>
    <p:extLst>
      <p:ext uri="{BB962C8B-B14F-4D97-AF65-F5344CB8AC3E}">
        <p14:creationId xmlns:p14="http://schemas.microsoft.com/office/powerpoint/2010/main" val="1575765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A4025-2BFE-4AC0-B59A-E253D5547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Distance Vector Routing Algorithm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7A0DC2-C877-4080-9EAE-929966380F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Iterative and asynchronous algorithm</a:t>
                </a:r>
              </a:p>
              <a:p>
                <a:r>
                  <a:rPr lang="en-US" altLang="ko-KR" dirty="0"/>
                  <a:t>Bellman-Ford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dirty="0"/>
                  <a:t> on all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dirty="0"/>
                  <a:t> connected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is updated, notify all routers connected</a:t>
                </a:r>
              </a:p>
              <a:p>
                <a:r>
                  <a:rPr lang="en-US" altLang="ko-KR" dirty="0"/>
                  <a:t>Each node calculates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using neighbor’s distance vector</a:t>
                </a:r>
              </a:p>
              <a:p>
                <a:r>
                  <a:rPr lang="en-US" altLang="ko-KR" dirty="0"/>
                  <a:t>Next hop router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known using this algorithm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7A0DC2-C877-4080-9EAE-929966380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FF0419A-1CFF-49C4-9F7A-19AC32D6F3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2145651"/>
            <a:ext cx="5777753" cy="3647655"/>
          </a:xfrm>
        </p:spPr>
      </p:pic>
    </p:spTree>
    <p:extLst>
      <p:ext uri="{BB962C8B-B14F-4D97-AF65-F5344CB8AC3E}">
        <p14:creationId xmlns:p14="http://schemas.microsoft.com/office/powerpoint/2010/main" val="364352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6C445-1221-49A9-A245-04F891B8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Connection Setup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0B85B59-47FD-479F-9CB2-674F33631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TCP did a three-way handshake</a:t>
            </a:r>
          </a:p>
          <a:p>
            <a:pPr lvl="1"/>
            <a:r>
              <a:rPr lang="en-US" altLang="ko-KR" dirty="0"/>
              <a:t>Allowing sender and receiver to set up the needed information</a:t>
            </a:r>
          </a:p>
          <a:p>
            <a:r>
              <a:rPr lang="en-US" altLang="ko-KR" dirty="0"/>
              <a:t>Routers along the chosen path</a:t>
            </a:r>
          </a:p>
          <a:p>
            <a:pPr lvl="1"/>
            <a:r>
              <a:rPr lang="en-US" altLang="ko-KR" dirty="0"/>
              <a:t>Setting up the state before connection can begin flow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3590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105AE-19A7-4656-9C8B-3826E5404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DV Algorithm : Link-Cost Changes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CED2EADA-AA1C-4ED1-AF79-30FDFB3E30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Node running the DV algorithm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/>
                  <a:t> detects the link cost change</a:t>
                </a:r>
              </a:p>
              <a:p>
                <a:r>
                  <a:rPr lang="en-US" altLang="ko-KR" dirty="0"/>
                  <a:t>Update its distance vector and notify its distance vector its neighbors</a:t>
                </a:r>
              </a:p>
              <a:p>
                <a:r>
                  <a:rPr lang="en-US" altLang="ko-KR" dirty="0"/>
                  <a:t>Neighbors receives update message computes new distance vector and send to its neighbors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gets distance vector from its neighbors</a:t>
                </a:r>
              </a:p>
              <a:p>
                <a:r>
                  <a:rPr lang="en-US" altLang="ko-KR" b="0" dirty="0"/>
                  <a:t>No least cost path changed since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/>
                  <a:t>’s link cost is changed</a:t>
                </a:r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CED2EADA-AA1C-4ED1-AF79-30FDFB3E30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679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C7E2A-154F-4A43-B632-F9F04219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DV Algorithm : Link Failure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2E012401-965F-417C-8FB5-3B4C0C82C6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Cost between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changed to 60</a:t>
                </a:r>
              </a:p>
              <a:p>
                <a:r>
                  <a:rPr lang="en-US" altLang="ko-KR" b="0" dirty="0"/>
                  <a:t>For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decides best option to go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going through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dirty="0"/>
              </a:p>
              <a:p>
                <a:r>
                  <a:rPr lang="en-US" altLang="ko-KR" b="0" dirty="0"/>
                  <a:t>For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decides best option to go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going through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Routing loop occurs before z knows cost of path via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larger than 50</a:t>
                </a:r>
                <a:r>
                  <a:rPr lang="ko-KR" altLang="en-US" dirty="0"/>
                  <a:t>  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2E012401-965F-417C-8FB5-3B4C0C82C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64A030D-004A-4723-8B83-A76E83E3E2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841812"/>
            <a:ext cx="5688414" cy="2416409"/>
          </a:xfrm>
        </p:spPr>
      </p:pic>
    </p:spTree>
    <p:extLst>
      <p:ext uri="{BB962C8B-B14F-4D97-AF65-F5344CB8AC3E}">
        <p14:creationId xmlns:p14="http://schemas.microsoft.com/office/powerpoint/2010/main" val="2257274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77BDC-2CEE-4777-B985-058F43A13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DV Algorithm : Adding Poisoned Reverse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88C5510E-7C5B-488A-A5E8-A5B816BD7FE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Specific looping scenario can be avoided by using poisoned reverse</a:t>
                </a:r>
              </a:p>
              <a:p>
                <a:r>
                  <a:rPr lang="en-US" altLang="ko-KR" b="0" dirty="0"/>
                  <a:t>Even though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renews its path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will lie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𝐼𝑁𝐹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route directly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b="0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route directly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Routing loop doesn’t occur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88C5510E-7C5B-488A-A5E8-A5B816BD7F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r="-1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DEC406D-DB2D-4742-8E71-17C675A94E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057104"/>
            <a:ext cx="5181600" cy="2201117"/>
          </a:xfrm>
        </p:spPr>
      </p:pic>
    </p:spTree>
    <p:extLst>
      <p:ext uri="{BB962C8B-B14F-4D97-AF65-F5344CB8AC3E}">
        <p14:creationId xmlns:p14="http://schemas.microsoft.com/office/powerpoint/2010/main" val="2023480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690A9-BF6E-4B01-9CAB-28519C9E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 of LS and DV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686626BE-E1A3-4B4B-A43B-355AA54FC5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Message complexity</a:t>
                </a:r>
              </a:p>
              <a:p>
                <a:pPr lvl="1"/>
                <a:r>
                  <a:rPr lang="en-US" altLang="ko-KR" dirty="0"/>
                  <a:t>LS requires all of the cost on the network</a:t>
                </a:r>
              </a:p>
              <a:p>
                <a:pPr lvl="1"/>
                <a:r>
                  <a:rPr lang="en-US" altLang="ko-KR" dirty="0"/>
                  <a:t>DV only exchanges message with its neighbor</a:t>
                </a:r>
              </a:p>
              <a:p>
                <a:r>
                  <a:rPr lang="en-US" altLang="ko-KR" dirty="0"/>
                  <a:t>Speed of convergence</a:t>
                </a:r>
              </a:p>
              <a:p>
                <a:pPr lvl="1"/>
                <a:r>
                  <a:rPr lang="en-US" altLang="ko-KR" b="0" dirty="0"/>
                  <a:t>LS -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is always needed</a:t>
                </a:r>
              </a:p>
              <a:p>
                <a:pPr lvl="1"/>
                <a:r>
                  <a:rPr lang="en-US" altLang="ko-KR" dirty="0"/>
                  <a:t>DV – possibility of routing loop</a:t>
                </a:r>
              </a:p>
              <a:p>
                <a:r>
                  <a:rPr lang="en-US" altLang="ko-KR" dirty="0"/>
                  <a:t>Robustness</a:t>
                </a:r>
              </a:p>
              <a:p>
                <a:pPr lvl="1"/>
                <a:r>
                  <a:rPr lang="en-US" altLang="ko-KR" dirty="0"/>
                  <a:t>Malfunction of router can damage all networks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686626BE-E1A3-4B4B-A43B-355AA54FC5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493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28B4E-4461-4625-A100-8F9EA706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Hierarchical Routing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B3562-C9E9-4B4D-AA46-CE78FEA283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Autonomous System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routers</a:t>
            </a:r>
          </a:p>
          <a:p>
            <a:pPr lvl="1"/>
            <a:r>
              <a:rPr lang="en-US" altLang="ko-KR" dirty="0"/>
              <a:t>Scale</a:t>
            </a:r>
          </a:p>
          <a:p>
            <a:pPr lvl="2"/>
            <a:r>
              <a:rPr lang="en-US" altLang="ko-KR" dirty="0"/>
              <a:t>The overhead is too large for handling all nodes in network</a:t>
            </a:r>
          </a:p>
          <a:p>
            <a:pPr lvl="1"/>
            <a:r>
              <a:rPr lang="en-US" altLang="ko-KR" dirty="0"/>
              <a:t>Administrative autonomy</a:t>
            </a:r>
          </a:p>
          <a:p>
            <a:pPr lvl="2"/>
            <a:r>
              <a:rPr lang="en-US" altLang="ko-KR" dirty="0"/>
              <a:t>Able to run by local policy</a:t>
            </a:r>
          </a:p>
          <a:p>
            <a:r>
              <a:rPr lang="en-US" altLang="ko-KR" dirty="0"/>
              <a:t>Intra AS routing protocol</a:t>
            </a:r>
          </a:p>
          <a:p>
            <a:pPr lvl="1"/>
            <a:r>
              <a:rPr lang="en-US" altLang="ko-KR" dirty="0"/>
              <a:t>Routing algorithm running within AS</a:t>
            </a:r>
          </a:p>
          <a:p>
            <a:r>
              <a:rPr lang="en-US" altLang="ko-KR" dirty="0"/>
              <a:t>Gateway router</a:t>
            </a:r>
          </a:p>
          <a:p>
            <a:pPr lvl="1"/>
            <a:r>
              <a:rPr lang="en-US" altLang="ko-KR" dirty="0"/>
              <a:t>Router forwarding to outside of AS</a:t>
            </a:r>
          </a:p>
          <a:p>
            <a:r>
              <a:rPr lang="en-US" altLang="ko-KR" dirty="0"/>
              <a:t>Inter AS routing protocol</a:t>
            </a:r>
          </a:p>
          <a:p>
            <a:pPr lvl="1"/>
            <a:r>
              <a:rPr lang="en-US" altLang="ko-KR" dirty="0"/>
              <a:t>AS communicating each other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4E0755F-EA36-4E47-ABE3-CD2C7BA8F5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2357692"/>
            <a:ext cx="5732929" cy="3284111"/>
          </a:xfrm>
        </p:spPr>
      </p:pic>
    </p:spTree>
    <p:extLst>
      <p:ext uri="{BB962C8B-B14F-4D97-AF65-F5344CB8AC3E}">
        <p14:creationId xmlns:p14="http://schemas.microsoft.com/office/powerpoint/2010/main" val="13238582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4.6 Routing in The Internet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857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690A9-BF6E-4B01-9CAB-28519C9E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Intra-AS Routing : RIP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86626BE-E1A3-4B4B-A43B-355AA54FC5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Routing Information Protocol</a:t>
            </a:r>
          </a:p>
          <a:p>
            <a:pPr lvl="1"/>
            <a:r>
              <a:rPr lang="en-US" altLang="ko-KR" dirty="0"/>
              <a:t>Based on DV algorithm</a:t>
            </a:r>
          </a:p>
          <a:p>
            <a:pPr lvl="1"/>
            <a:r>
              <a:rPr lang="en-US" altLang="ko-KR" dirty="0"/>
              <a:t>Cost is hop count -  each link has 1 cost</a:t>
            </a:r>
          </a:p>
          <a:p>
            <a:r>
              <a:rPr lang="en-US" altLang="ko-KR" dirty="0"/>
              <a:t>RIP response message</a:t>
            </a:r>
          </a:p>
          <a:p>
            <a:pPr lvl="1"/>
            <a:r>
              <a:rPr lang="en-US" altLang="ko-KR" dirty="0"/>
              <a:t>Advertising its routing table to nodes nearby</a:t>
            </a:r>
          </a:p>
          <a:p>
            <a:r>
              <a:rPr lang="en-US" altLang="ko-KR" dirty="0"/>
              <a:t>Each router has routing table</a:t>
            </a:r>
          </a:p>
          <a:p>
            <a:pPr lvl="1"/>
            <a:r>
              <a:rPr lang="en-US" altLang="ko-KR" dirty="0"/>
              <a:t>Including distance vector and forwarding table</a:t>
            </a:r>
          </a:p>
          <a:p>
            <a:r>
              <a:rPr lang="en-US" altLang="ko-KR" dirty="0"/>
              <a:t>RIP is application protocol above UDP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2F31A83-5531-46CE-A685-3F5B20E268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71219"/>
            <a:ext cx="5181600" cy="2972887"/>
          </a:xfrm>
        </p:spPr>
      </p:pic>
    </p:spTree>
    <p:extLst>
      <p:ext uri="{BB962C8B-B14F-4D97-AF65-F5344CB8AC3E}">
        <p14:creationId xmlns:p14="http://schemas.microsoft.com/office/powerpoint/2010/main" val="3548604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BEDF1-58F0-4539-8133-C4ED2743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Intra-AS Routing : OSPF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12BF43-96D5-4783-8C26-A234CB334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Open Shortest Path First</a:t>
            </a:r>
          </a:p>
          <a:p>
            <a:pPr lvl="1"/>
            <a:r>
              <a:rPr lang="en-US" altLang="ko-KR" dirty="0"/>
              <a:t>Based on LS</a:t>
            </a:r>
          </a:p>
          <a:p>
            <a:r>
              <a:rPr lang="en-US" altLang="ko-KR" dirty="0"/>
              <a:t>Router broadcasts routing information</a:t>
            </a:r>
          </a:p>
          <a:p>
            <a:r>
              <a:rPr lang="en-US" altLang="ko-KR" dirty="0"/>
              <a:t>Security</a:t>
            </a:r>
          </a:p>
          <a:p>
            <a:pPr lvl="1"/>
            <a:r>
              <a:rPr lang="en-US" altLang="ko-KR" dirty="0"/>
              <a:t>Only authenticated routing information is acknowledged</a:t>
            </a:r>
          </a:p>
          <a:p>
            <a:pPr lvl="1"/>
            <a:r>
              <a:rPr lang="en-US" altLang="ko-KR" dirty="0"/>
              <a:t>Sequence numbers used for preventing replay attack</a:t>
            </a:r>
          </a:p>
          <a:p>
            <a:r>
              <a:rPr lang="en-US" altLang="ko-KR" dirty="0"/>
              <a:t>Support for multicast and unicast routing</a:t>
            </a:r>
          </a:p>
          <a:p>
            <a:r>
              <a:rPr lang="en-US" altLang="ko-KR" dirty="0"/>
              <a:t>Support for hierarchy</a:t>
            </a:r>
          </a:p>
          <a:p>
            <a:pPr lvl="1"/>
            <a:r>
              <a:rPr lang="en-US" altLang="ko-KR" dirty="0"/>
              <a:t>Can be configured into areas</a:t>
            </a:r>
          </a:p>
          <a:p>
            <a:pPr lvl="1"/>
            <a:r>
              <a:rPr lang="en-US" altLang="ko-KR" dirty="0"/>
              <a:t>Backbone area route traffic between the other areas</a:t>
            </a:r>
          </a:p>
          <a:p>
            <a:pPr lvl="1"/>
            <a:r>
              <a:rPr lang="en-US" altLang="ko-KR" dirty="0"/>
              <a:t>Backbone area interconnect between the areas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3721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073AAF-12B4-45B8-92FE-92A7AC1E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Inter-AS Routing : BGP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6F3A58-86EC-49B6-B6F1-0825C7937D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BGP provides services to AS</a:t>
            </a:r>
          </a:p>
          <a:p>
            <a:pPr lvl="1"/>
            <a:r>
              <a:rPr lang="en-US" altLang="ko-KR" dirty="0"/>
              <a:t>Obtain reachability information from neighbor ASs</a:t>
            </a:r>
          </a:p>
          <a:p>
            <a:pPr lvl="1"/>
            <a:r>
              <a:rPr lang="en-US" altLang="ko-KR" dirty="0"/>
              <a:t>Propagate reachability information to all neighbor ASs</a:t>
            </a:r>
          </a:p>
          <a:p>
            <a:pPr lvl="1"/>
            <a:r>
              <a:rPr lang="en-US" altLang="ko-KR" dirty="0"/>
              <a:t>Determine path</a:t>
            </a:r>
          </a:p>
          <a:p>
            <a:r>
              <a:rPr lang="en-US" altLang="ko-KR" dirty="0"/>
              <a:t>BGP basics</a:t>
            </a:r>
          </a:p>
          <a:p>
            <a:pPr lvl="1"/>
            <a:r>
              <a:rPr lang="en-US" altLang="ko-KR" dirty="0"/>
              <a:t>eBGP session</a:t>
            </a:r>
          </a:p>
          <a:p>
            <a:pPr lvl="2"/>
            <a:r>
              <a:rPr lang="en-US" altLang="ko-KR" dirty="0"/>
              <a:t>TCP session between ASs</a:t>
            </a:r>
          </a:p>
          <a:p>
            <a:pPr lvl="1"/>
            <a:r>
              <a:rPr lang="en-US" altLang="ko-KR" dirty="0"/>
              <a:t>iBGP session</a:t>
            </a:r>
          </a:p>
          <a:p>
            <a:pPr lvl="2"/>
            <a:r>
              <a:rPr lang="en-US" altLang="ko-KR" dirty="0"/>
              <a:t>TCP session in the same AS</a:t>
            </a:r>
          </a:p>
          <a:p>
            <a:pPr lvl="1"/>
            <a:r>
              <a:rPr lang="en-US" altLang="ko-KR" dirty="0"/>
              <a:t>BGP peers</a:t>
            </a:r>
          </a:p>
          <a:p>
            <a:pPr lvl="2"/>
            <a:r>
              <a:rPr lang="en-US" altLang="ko-KR" dirty="0"/>
              <a:t>Two routers at the end of connection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DA693C4-00DC-4876-811C-2E6C3A2EF4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86636"/>
            <a:ext cx="5702784" cy="2329188"/>
          </a:xfrm>
        </p:spPr>
      </p:pic>
    </p:spTree>
    <p:extLst>
      <p:ext uri="{BB962C8B-B14F-4D97-AF65-F5344CB8AC3E}">
        <p14:creationId xmlns:p14="http://schemas.microsoft.com/office/powerpoint/2010/main" val="2066529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8BDFB-1A21-4422-B3B0-925DEAAD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Path Attributes and BGP Routes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FB4B1D1-A1EB-43D4-B6D5-747C3C392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/>
                  <a:t>BGP advertises its subnets by using prefix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Router also includes a number of BGP attributes when advertising</a:t>
                </a:r>
              </a:p>
              <a:p>
                <a:pPr lvl="1"/>
                <a:r>
                  <a:rPr lang="en-US" altLang="ko-KR" dirty="0"/>
                  <a:t>AS-PATH</a:t>
                </a:r>
              </a:p>
              <a:p>
                <a:pPr lvl="2"/>
                <a:r>
                  <a:rPr lang="en-US" altLang="ko-KR" dirty="0"/>
                  <a:t>ASs through which advertisement has passed</a:t>
                </a:r>
              </a:p>
              <a:p>
                <a:pPr lvl="2"/>
                <a:r>
                  <a:rPr lang="en-US" altLang="ko-KR" dirty="0"/>
                  <a:t>Used to configure forwarding tables</a:t>
                </a:r>
              </a:p>
              <a:p>
                <a:pPr lvl="1"/>
                <a:r>
                  <a:rPr lang="en-US" altLang="ko-KR" dirty="0"/>
                  <a:t>NEXT-HOP</a:t>
                </a:r>
              </a:p>
              <a:p>
                <a:pPr lvl="2"/>
                <a:r>
                  <a:rPr lang="en-US" altLang="ko-KR" dirty="0"/>
                  <a:t>Router interface that begins AS-PATH</a:t>
                </a:r>
              </a:p>
              <a:p>
                <a:r>
                  <a:rPr lang="en-US" altLang="ko-KR" dirty="0"/>
                  <a:t>BGP route selection</a:t>
                </a:r>
              </a:p>
              <a:p>
                <a:pPr lvl="1"/>
                <a:r>
                  <a:rPr lang="en-US" altLang="ko-KR" dirty="0"/>
                  <a:t>Routes with the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highest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preference are selected</a:t>
                </a:r>
              </a:p>
              <a:p>
                <a:pPr lvl="1"/>
                <a:r>
                  <a:rPr lang="en-US" altLang="ko-KR" dirty="0"/>
                  <a:t>Routes with the shortest AS-PATH are selected</a:t>
                </a:r>
              </a:p>
              <a:p>
                <a:pPr lvl="1"/>
                <a:r>
                  <a:rPr lang="en-US" altLang="ko-KR" dirty="0"/>
                  <a:t>Route with the closest NEXT-HOP router is selected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FB4B1D1-A1EB-43D4-B6D5-747C3C392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445" b="-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751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A6FD6-46F4-4CBC-A8A9-F12532B8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Services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B2C00F-9144-4980-9255-5B635E09F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Guaranteed delivery (with bounded delay)</a:t>
            </a:r>
          </a:p>
          <a:p>
            <a:pPr lvl="1"/>
            <a:r>
              <a:rPr lang="en-US" altLang="ko-KR" dirty="0"/>
              <a:t>Guarantee the packet will arrive(within time limit)</a:t>
            </a:r>
          </a:p>
          <a:p>
            <a:r>
              <a:rPr lang="en-US" altLang="ko-KR" dirty="0"/>
              <a:t>In-order packet delivery</a:t>
            </a:r>
          </a:p>
          <a:p>
            <a:pPr lvl="1"/>
            <a:r>
              <a:rPr lang="en-US" altLang="ko-KR" dirty="0"/>
              <a:t>Guarantee the packet arrives in the order</a:t>
            </a:r>
          </a:p>
          <a:p>
            <a:r>
              <a:rPr lang="en-US" altLang="ko-KR" dirty="0"/>
              <a:t>Guaranteed minimal bandwidth</a:t>
            </a:r>
          </a:p>
          <a:p>
            <a:pPr lvl="1"/>
            <a:r>
              <a:rPr lang="en-US" altLang="ko-KR" dirty="0"/>
              <a:t>Emulates the transmission link of specified bit rate</a:t>
            </a:r>
          </a:p>
          <a:p>
            <a:r>
              <a:rPr lang="en-US" altLang="ko-KR" dirty="0"/>
              <a:t>Guaranteed maximum jitter</a:t>
            </a:r>
          </a:p>
          <a:p>
            <a:pPr lvl="1"/>
            <a:r>
              <a:rPr lang="en-US" altLang="ko-KR" dirty="0"/>
              <a:t>Amount of time between two packets for sender and recipient is same</a:t>
            </a:r>
          </a:p>
          <a:p>
            <a:r>
              <a:rPr lang="en-US" altLang="ko-KR" dirty="0"/>
              <a:t>Security services</a:t>
            </a:r>
          </a:p>
          <a:p>
            <a:pPr lvl="1"/>
            <a:r>
              <a:rPr lang="en-US" altLang="ko-KR" dirty="0"/>
              <a:t>Network layer can also encrypt/decrypt the datagram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4213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4.7 Broadcast and Multicast Routing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1851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FC726B5-48E9-4634-B4CD-D1B912680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Broadcast Routing Algorithm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167DF409-35BB-452B-AA47-796EF6754D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Broadcast Routing</a:t>
                </a:r>
              </a:p>
              <a:p>
                <a:pPr lvl="1"/>
                <a:r>
                  <a:rPr lang="en-US" altLang="ko-KR" dirty="0"/>
                  <a:t>Send packet to all other nodes in the network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-way-unicast</a:t>
                </a:r>
              </a:p>
              <a:p>
                <a:pPr lvl="1"/>
                <a:r>
                  <a:rPr lang="en-US" altLang="ko-KR" dirty="0"/>
                  <a:t>Copy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 packets and send it all</a:t>
                </a:r>
              </a:p>
              <a:p>
                <a:pPr lvl="1"/>
                <a:r>
                  <a:rPr lang="en-US" altLang="ko-KR" dirty="0"/>
                  <a:t>Inefficiency</a:t>
                </a:r>
              </a:p>
              <a:p>
                <a:pPr lvl="1"/>
                <a:r>
                  <a:rPr lang="en-US" altLang="ko-KR" dirty="0"/>
                  <a:t>Address is needed</a:t>
                </a:r>
                <a:endParaRPr lang="ko-KR" altLang="en-US" dirty="0"/>
              </a:p>
              <a:p>
                <a:pPr lvl="1"/>
                <a:r>
                  <a:rPr lang="en-US" altLang="ko-KR" dirty="0"/>
                  <a:t>Unwise to rely on unicast routing to broadcast on LS algorithm</a:t>
                </a:r>
              </a:p>
              <a:p>
                <a:r>
                  <a:rPr lang="en-US" altLang="ko-KR" dirty="0"/>
                  <a:t>Uncontrolled Flooding</a:t>
                </a:r>
              </a:p>
              <a:p>
                <a:pPr lvl="1"/>
                <a:r>
                  <a:rPr lang="en-US" altLang="ko-KR" dirty="0"/>
                  <a:t>Node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send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packet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all of its neighbors</a:t>
                </a:r>
              </a:p>
              <a:p>
                <a:pPr lvl="1"/>
                <a:r>
                  <a:rPr lang="en-US" altLang="ko-KR" dirty="0"/>
                  <a:t>Broadcast storm can occur</a:t>
                </a:r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167DF409-35BB-452B-AA47-796EF6754D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9943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1E424-3B25-423E-8C2E-A0958C69C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Broadcast Routing Algorithm : Controlled Flooding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460C4-F927-470B-AAE3-618B8E40D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Sequence number controlled flooding</a:t>
            </a:r>
          </a:p>
          <a:p>
            <a:pPr lvl="1"/>
            <a:r>
              <a:rPr lang="en-US" altLang="ko-KR" dirty="0"/>
              <a:t>Save already received broadcast packet with a sequence number</a:t>
            </a:r>
          </a:p>
          <a:p>
            <a:r>
              <a:rPr lang="en-US" altLang="ko-KR" dirty="0"/>
              <a:t>Reverse path forwarding</a:t>
            </a:r>
          </a:p>
          <a:p>
            <a:pPr lvl="1"/>
            <a:r>
              <a:rPr lang="en-US" altLang="ko-KR" dirty="0"/>
              <a:t>Only</a:t>
            </a:r>
            <a:r>
              <a:rPr lang="ko-KR" altLang="en-US" dirty="0"/>
              <a:t> </a:t>
            </a:r>
            <a:r>
              <a:rPr lang="en-US" altLang="ko-KR" dirty="0"/>
              <a:t>receive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packet</a:t>
            </a:r>
            <a:r>
              <a:rPr lang="ko-KR" altLang="en-US" dirty="0"/>
              <a:t> </a:t>
            </a:r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that</a:t>
            </a:r>
            <a:r>
              <a:rPr lang="ko-KR" altLang="en-US" dirty="0"/>
              <a:t> </a:t>
            </a:r>
            <a:r>
              <a:rPr lang="en-US" altLang="ko-KR" dirty="0"/>
              <a:t>packet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sent is shortest path from the source</a:t>
            </a:r>
          </a:p>
          <a:p>
            <a:pPr lvl="1"/>
            <a:r>
              <a:rPr lang="en-US" altLang="ko-KR" dirty="0"/>
              <a:t>If above condition is fulfilled, broadcast</a:t>
            </a:r>
          </a:p>
          <a:p>
            <a:pPr lvl="1"/>
            <a:r>
              <a:rPr lang="en-US" altLang="ko-KR" dirty="0"/>
              <a:t>E.g., B ignore packet from C since packet through C is not the shortest path from A</a:t>
            </a:r>
          </a:p>
          <a:p>
            <a:pPr lvl="1"/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B9E57C1-97E3-40D4-90A3-EAFA977D7A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14209"/>
            <a:ext cx="5181600" cy="3686907"/>
          </a:xfrm>
        </p:spPr>
      </p:pic>
    </p:spTree>
    <p:extLst>
      <p:ext uri="{BB962C8B-B14F-4D97-AF65-F5344CB8AC3E}">
        <p14:creationId xmlns:p14="http://schemas.microsoft.com/office/powerpoint/2010/main" val="20508961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0AE89-77AE-49DF-913E-469C9BB1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Broadcast Routing Algorithm : Spanning Tree Broadcast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2AEEE3-3842-4835-98A4-652B5C7457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Spanning tree</a:t>
            </a:r>
          </a:p>
          <a:p>
            <a:pPr lvl="1"/>
            <a:r>
              <a:rPr lang="en-US" altLang="ko-KR" dirty="0"/>
              <a:t>A tree that contains every node in graph</a:t>
            </a:r>
          </a:p>
          <a:p>
            <a:pPr lvl="1"/>
            <a:r>
              <a:rPr lang="en-US" altLang="ko-KR" dirty="0"/>
              <a:t>No cycle</a:t>
            </a:r>
          </a:p>
          <a:p>
            <a:r>
              <a:rPr lang="en-US" altLang="ko-KR" dirty="0"/>
              <a:t>Source node send the broadcast packet along the spanning tree</a:t>
            </a:r>
          </a:p>
          <a:p>
            <a:r>
              <a:rPr lang="en-US" altLang="ko-KR" dirty="0"/>
              <a:t>Center-based approach</a:t>
            </a:r>
          </a:p>
          <a:p>
            <a:pPr lvl="1"/>
            <a:r>
              <a:rPr lang="en-US" altLang="ko-KR" dirty="0"/>
              <a:t>E.g., E is center node</a:t>
            </a:r>
          </a:p>
          <a:p>
            <a:pPr lvl="1"/>
            <a:r>
              <a:rPr lang="en-US" altLang="ko-KR" dirty="0"/>
              <a:t>Spanning tree is constructed starting from E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8A3CACD-5006-4EC3-9421-12D11D605F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2545976"/>
            <a:ext cx="6042797" cy="2821292"/>
          </a:xfrm>
        </p:spPr>
      </p:pic>
    </p:spTree>
    <p:extLst>
      <p:ext uri="{BB962C8B-B14F-4D97-AF65-F5344CB8AC3E}">
        <p14:creationId xmlns:p14="http://schemas.microsoft.com/office/powerpoint/2010/main" val="1565190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C176185-D7A9-402A-BE2A-5CA985DE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Multicast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4CE8CE-3121-4764-93EB-8CCF763A0A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Sending packet to certain group</a:t>
            </a:r>
          </a:p>
          <a:p>
            <a:pPr lvl="1"/>
            <a:r>
              <a:rPr lang="en-US" altLang="ko-KR" dirty="0"/>
              <a:t>E.g., Streaming</a:t>
            </a:r>
          </a:p>
          <a:p>
            <a:r>
              <a:rPr lang="en-US" altLang="ko-KR" dirty="0"/>
              <a:t>Use address indirection</a:t>
            </a:r>
          </a:p>
          <a:p>
            <a:r>
              <a:rPr lang="en-US" altLang="ko-KR" dirty="0"/>
              <a:t>Different Host with Different address is associated with multicast group</a:t>
            </a:r>
          </a:p>
          <a:p>
            <a:r>
              <a:rPr lang="en-US" altLang="ko-KR" dirty="0"/>
              <a:t>IGMP is used for taking care of group</a:t>
            </a:r>
          </a:p>
          <a:p>
            <a:pPr lvl="1"/>
            <a:r>
              <a:rPr lang="en-US" altLang="ko-KR" dirty="0"/>
              <a:t>Internet Group Management Protocol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AF1B3813-FCFB-4FCA-9F90-7267C864D4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71860"/>
            <a:ext cx="5181600" cy="4571605"/>
          </a:xfrm>
        </p:spPr>
      </p:pic>
    </p:spTree>
    <p:extLst>
      <p:ext uri="{BB962C8B-B14F-4D97-AF65-F5344CB8AC3E}">
        <p14:creationId xmlns:p14="http://schemas.microsoft.com/office/powerpoint/2010/main" val="11862345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DC10C-4EB7-4E4F-AD86-EE9312DD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IGMP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A1B3165-8B82-42CF-857C-92058539946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IGMP operates between a host and directly attached router</a:t>
                </a:r>
              </a:p>
              <a:p>
                <a:r>
                  <a:rPr lang="en-US" altLang="ko-KR" dirty="0"/>
                  <a:t>All hosts in LAN receive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𝑚𝑒𝑚𝑏𝑒𝑟𝑠h𝑖𝑝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Host wanting a group respond with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𝑚𝑒𝑚𝑏𝑒𝑟𝑠h𝑖𝑝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𝑟𝑒𝑝𝑜𝑟𝑡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Host first joining a group can send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𝑚𝑒𝑚𝑏𝑒𝑟𝑠h𝑖𝑝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If no response from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𝑚𝑒𝑚𝑏𝑒𝑟𝑠h𝑖𝑝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IGMP consider no hosts want to participate in the group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A1B3165-8B82-42CF-857C-920585399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r="-5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4DD08CE-CAF6-4AEF-AE24-55A32C37C1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2061882"/>
            <a:ext cx="5631401" cy="3881529"/>
          </a:xfrm>
        </p:spPr>
      </p:pic>
    </p:spTree>
    <p:extLst>
      <p:ext uri="{BB962C8B-B14F-4D97-AF65-F5344CB8AC3E}">
        <p14:creationId xmlns:p14="http://schemas.microsoft.com/office/powerpoint/2010/main" val="25110361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75EE4-5580-44B6-89A6-E14B7FCC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Multicast Routing Algorithm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EB756A-D214-4C56-8E92-57AFCA2B6F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Group shared tree multicast</a:t>
            </a:r>
          </a:p>
          <a:p>
            <a:pPr lvl="1"/>
            <a:r>
              <a:rPr lang="en-US" altLang="ko-KR" dirty="0"/>
              <a:t>Router within group make spanning tree</a:t>
            </a:r>
          </a:p>
          <a:p>
            <a:pPr lvl="1"/>
            <a:r>
              <a:rPr lang="en-US" altLang="ko-KR" dirty="0"/>
              <a:t>Can include the router not associated with multicast </a:t>
            </a:r>
          </a:p>
          <a:p>
            <a:r>
              <a:rPr lang="en-US" altLang="ko-KR" dirty="0"/>
              <a:t>Source based tree multicast</a:t>
            </a:r>
          </a:p>
          <a:p>
            <a:pPr lvl="1"/>
            <a:r>
              <a:rPr lang="en-US" altLang="ko-KR" dirty="0"/>
              <a:t>Use PRF algorithm to establish tree</a:t>
            </a:r>
          </a:p>
          <a:p>
            <a:pPr lvl="1"/>
            <a:r>
              <a:rPr lang="en-US" altLang="ko-KR" dirty="0"/>
              <a:t>Pruning</a:t>
            </a:r>
          </a:p>
          <a:p>
            <a:pPr lvl="2"/>
            <a:r>
              <a:rPr lang="en-US" altLang="ko-KR" dirty="0"/>
              <a:t>Delete non-multicast node from tree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067F35F-D057-4137-83C2-E7A4F3D365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653516"/>
            <a:ext cx="5661212" cy="4617136"/>
          </a:xfrm>
        </p:spPr>
      </p:pic>
    </p:spTree>
    <p:extLst>
      <p:ext uri="{BB962C8B-B14F-4D97-AF65-F5344CB8AC3E}">
        <p14:creationId xmlns:p14="http://schemas.microsoft.com/office/powerpoint/2010/main" val="24957119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A1F2C-3E73-2341-A780-1E98ED4E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Conclusion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FE4472-AECB-0D4B-A3AF-D2E6DB00D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Change virtual circuit to datagram to make router’s job easier</a:t>
            </a:r>
          </a:p>
          <a:p>
            <a:r>
              <a:rPr kumimoji="1" lang="en-US" altLang="ko-KR" dirty="0"/>
              <a:t>Learn how router really works by examining inside of router</a:t>
            </a:r>
          </a:p>
          <a:p>
            <a:r>
              <a:rPr kumimoji="1" lang="en-US" altLang="ko-KR" dirty="0"/>
              <a:t>IPv4 and IPv6</a:t>
            </a:r>
          </a:p>
          <a:p>
            <a:r>
              <a:rPr kumimoji="1" lang="en-US" altLang="ko-KR" dirty="0"/>
              <a:t>Routing algorithm is needed to determine the best path</a:t>
            </a:r>
          </a:p>
          <a:p>
            <a:r>
              <a:rPr kumimoji="1" lang="en-US" altLang="ko-KR" dirty="0"/>
              <a:t>Learn how broadcasting and multicasting works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5739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BFBB6-AFD1-4E12-AED6-03365B1D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Service Models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1F638B5-E8C0-4F92-9A8B-5F2CB1CBC8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4045119"/>
              </p:ext>
            </p:extLst>
          </p:nvPr>
        </p:nvGraphicFramePr>
        <p:xfrm>
          <a:off x="838200" y="1825624"/>
          <a:ext cx="10515596" cy="4367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8">
                  <a:extLst>
                    <a:ext uri="{9D8B030D-6E8A-4147-A177-3AD203B41FA5}">
                      <a16:colId xmlns:a16="http://schemas.microsoft.com/office/drawing/2014/main" val="158520100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84531840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506347911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14419404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56867019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62318819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858886090"/>
                    </a:ext>
                  </a:extLst>
                </a:gridCol>
              </a:tblGrid>
              <a:tr h="10918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Network </a:t>
                      </a:r>
                    </a:p>
                    <a:p>
                      <a:pPr latinLnBrk="1"/>
                      <a:r>
                        <a:rPr lang="en-US" altLang="ko-KR" dirty="0"/>
                        <a:t>Architecture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Service</a:t>
                      </a:r>
                    </a:p>
                    <a:p>
                      <a:pPr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Bandwidth</a:t>
                      </a:r>
                    </a:p>
                    <a:p>
                      <a:pPr latinLnBrk="1"/>
                      <a:r>
                        <a:rPr lang="en-US" altLang="ko-KR" dirty="0"/>
                        <a:t>Guarantee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No-Loss</a:t>
                      </a:r>
                    </a:p>
                    <a:p>
                      <a:pPr latinLnBrk="1"/>
                      <a:r>
                        <a:rPr lang="en-US" altLang="ko-KR" dirty="0"/>
                        <a:t>Guarantee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Ordering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Congestion</a:t>
                      </a:r>
                    </a:p>
                    <a:p>
                      <a:pPr latinLnBrk="1"/>
                      <a:r>
                        <a:rPr lang="en-US" altLang="ko-KR" dirty="0"/>
                        <a:t>Indication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028779"/>
                  </a:ext>
                </a:extLst>
              </a:tr>
              <a:tr h="10918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Internet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Best effort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Any order</a:t>
                      </a:r>
                    </a:p>
                    <a:p>
                      <a:pPr latinLnBrk="1"/>
                      <a:r>
                        <a:rPr lang="en-US" altLang="ko-KR" dirty="0"/>
                        <a:t>possible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</a:t>
                      </a:r>
                    </a:p>
                    <a:p>
                      <a:pPr latinLnBrk="1"/>
                      <a:r>
                        <a:rPr lang="en-US" altLang="ko-KR" dirty="0"/>
                        <a:t>maintained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None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617717"/>
                  </a:ext>
                </a:extLst>
              </a:tr>
              <a:tr h="10918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ATM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CBR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Guaranteed</a:t>
                      </a:r>
                    </a:p>
                    <a:p>
                      <a:pPr latinLnBrk="1"/>
                      <a:r>
                        <a:rPr lang="en-US" altLang="ko-KR" dirty="0"/>
                        <a:t>constant 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 order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Maintained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 congestion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056502"/>
                  </a:ext>
                </a:extLst>
              </a:tr>
              <a:tr h="10918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ATM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ABR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Guaranteed minimum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 order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maintained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Congestion indication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40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168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Virtual Circuit and Datagram Networks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055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064D08D-3842-44A5-8ED2-6CDD1608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Difference between Virtual Circuit and Datagram Networks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AF2E03A-3B89-4995-BB7F-44356DE6D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Transport layer provides services to process</a:t>
            </a:r>
          </a:p>
          <a:p>
            <a:pPr lvl="1"/>
            <a:r>
              <a:rPr lang="en-US" altLang="ko-KR" dirty="0"/>
              <a:t>Network layer provides service to host</a:t>
            </a:r>
          </a:p>
          <a:p>
            <a:r>
              <a:rPr lang="en-US" altLang="ko-KR" dirty="0"/>
              <a:t>Virtual circuit network</a:t>
            </a:r>
          </a:p>
          <a:p>
            <a:pPr lvl="1"/>
            <a:r>
              <a:rPr lang="en-US" altLang="ko-KR" dirty="0"/>
              <a:t>Connection-oriented service on network layer</a:t>
            </a:r>
          </a:p>
          <a:p>
            <a:r>
              <a:rPr lang="en-US" altLang="ko-KR" dirty="0"/>
              <a:t>Datagram network</a:t>
            </a:r>
          </a:p>
          <a:p>
            <a:pPr lvl="1"/>
            <a:r>
              <a:rPr lang="en-US" altLang="ko-KR" dirty="0"/>
              <a:t>Connectionless service on network layer</a:t>
            </a:r>
          </a:p>
        </p:txBody>
      </p:sp>
    </p:spTree>
    <p:extLst>
      <p:ext uri="{BB962C8B-B14F-4D97-AF65-F5344CB8AC3E}">
        <p14:creationId xmlns:p14="http://schemas.microsoft.com/office/powerpoint/2010/main" val="3806336415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hit 220103_수정</Template>
  <TotalTime>5798</TotalTime>
  <Words>2883</Words>
  <Application>Microsoft Office PowerPoint</Application>
  <PresentationFormat>와이드스크린</PresentationFormat>
  <Paragraphs>512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5" baseType="lpstr">
      <vt:lpstr>Britannic Bold</vt:lpstr>
      <vt:lpstr>Wingdings</vt:lpstr>
      <vt:lpstr>Cambria Math</vt:lpstr>
      <vt:lpstr>Amaranth</vt:lpstr>
      <vt:lpstr>본고딕 KR Regular</vt:lpstr>
      <vt:lpstr>Arial</vt:lpstr>
      <vt:lpstr>Consolas</vt:lpstr>
      <vt:lpstr>One List</vt:lpstr>
      <vt:lpstr>Chapter 4: Network Layer</vt:lpstr>
      <vt:lpstr>Contents</vt:lpstr>
      <vt:lpstr>4.1 Introduction</vt:lpstr>
      <vt:lpstr>Forwarding and Routing</vt:lpstr>
      <vt:lpstr>Connection Setup</vt:lpstr>
      <vt:lpstr>Network Services</vt:lpstr>
      <vt:lpstr>Network Service Models</vt:lpstr>
      <vt:lpstr>4.2 Virtual Circuit and Datagram Networks</vt:lpstr>
      <vt:lpstr>The Difference between Virtual Circuit and Datagram Networks</vt:lpstr>
      <vt:lpstr>Virtual-Circuit Networks</vt:lpstr>
      <vt:lpstr>Identifiable Phases in a Virtual Circuit</vt:lpstr>
      <vt:lpstr>Datagram Networks</vt:lpstr>
      <vt:lpstr>Longest Prefix Matching Rule</vt:lpstr>
      <vt:lpstr>4.3 Inside a Router</vt:lpstr>
      <vt:lpstr>Router Components</vt:lpstr>
      <vt:lpstr>Router Plane</vt:lpstr>
      <vt:lpstr>Input Processing</vt:lpstr>
      <vt:lpstr>Switching via Memory</vt:lpstr>
      <vt:lpstr>Switching via Bus</vt:lpstr>
      <vt:lpstr>Switching via an Interconnection Network</vt:lpstr>
      <vt:lpstr>Output Processing</vt:lpstr>
      <vt:lpstr>The Reason of Queueing</vt:lpstr>
      <vt:lpstr>Head of Line Blocking</vt:lpstr>
      <vt:lpstr>4.4 The Internet Protocol</vt:lpstr>
      <vt:lpstr>Components of Network Layer</vt:lpstr>
      <vt:lpstr>IPv4 Datagram Format #1</vt:lpstr>
      <vt:lpstr>IPv4 Datagram Format #2</vt:lpstr>
      <vt:lpstr>IP Datagram Fragmentation</vt:lpstr>
      <vt:lpstr>Example of Fragmentation</vt:lpstr>
      <vt:lpstr>IPv4 Addressing</vt:lpstr>
      <vt:lpstr>Subnet</vt:lpstr>
      <vt:lpstr>Classless InterDomain Routing</vt:lpstr>
      <vt:lpstr>Obtaining a Block of Addresses</vt:lpstr>
      <vt:lpstr>Dynamic Host Configuration Protocol</vt:lpstr>
      <vt:lpstr>Four Steps of DHCP #1</vt:lpstr>
      <vt:lpstr>Four Steps of DHCP #2</vt:lpstr>
      <vt:lpstr>Network Address Translation</vt:lpstr>
      <vt:lpstr>UPnP</vt:lpstr>
      <vt:lpstr>ICMP</vt:lpstr>
      <vt:lpstr>IPv6 Datagram Format</vt:lpstr>
      <vt:lpstr>Deleted IPv4 Fields</vt:lpstr>
      <vt:lpstr>Transitioning from IPv4 to IPv6</vt:lpstr>
      <vt:lpstr>IPsec’s Transport Mode</vt:lpstr>
      <vt:lpstr>4.5 Routing Algorithms</vt:lpstr>
      <vt:lpstr>Introduction of Routing Algorithms</vt:lpstr>
      <vt:lpstr>Classification of Routing Algorithms</vt:lpstr>
      <vt:lpstr>The Link-State Routing Algorithm</vt:lpstr>
      <vt:lpstr>Oscillations</vt:lpstr>
      <vt:lpstr>The Distance Vector Routing Algorithm</vt:lpstr>
      <vt:lpstr>DV Algorithm : Link-Cost Changes</vt:lpstr>
      <vt:lpstr>DV Algorithm : Link Failure</vt:lpstr>
      <vt:lpstr>DV Algorithm : Adding Poisoned Reverse</vt:lpstr>
      <vt:lpstr>Comparison of LS and DV</vt:lpstr>
      <vt:lpstr>Hierarchical Routing</vt:lpstr>
      <vt:lpstr>4.6 Routing in The Internet</vt:lpstr>
      <vt:lpstr>Intra-AS Routing : RIP</vt:lpstr>
      <vt:lpstr>Intra-AS Routing : OSPF</vt:lpstr>
      <vt:lpstr>Inter-AS Routing : BGP</vt:lpstr>
      <vt:lpstr>Path Attributes and BGP Routes</vt:lpstr>
      <vt:lpstr>4.7 Broadcast and Multicast Routing</vt:lpstr>
      <vt:lpstr>Broadcast Routing Algorithm</vt:lpstr>
      <vt:lpstr>Broadcast Routing Algorithm : Controlled Flooding</vt:lpstr>
      <vt:lpstr>Broadcast Routing Algorithm : Spanning Tree Broadcast</vt:lpstr>
      <vt:lpstr>Multicast</vt:lpstr>
      <vt:lpstr>IGMP</vt:lpstr>
      <vt:lpstr>Multicast Routing Algorithm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Fonts 글꼴</dc:title>
  <dc:creator>강민경</dc:creator>
  <cp:lastModifiedBy>손 수민</cp:lastModifiedBy>
  <cp:revision>35</cp:revision>
  <cp:lastPrinted>2016-11-28T00:53:03Z</cp:lastPrinted>
  <dcterms:created xsi:type="dcterms:W3CDTF">2022-01-09T08:49:23Z</dcterms:created>
  <dcterms:modified xsi:type="dcterms:W3CDTF">2022-02-19T12:04:57Z</dcterms:modified>
</cp:coreProperties>
</file>